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257" r:id="rId3"/>
    <p:sldId id="258" r:id="rId4"/>
    <p:sldId id="301" r:id="rId5"/>
    <p:sldId id="295" r:id="rId6"/>
    <p:sldId id="311" r:id="rId7"/>
    <p:sldId id="313" r:id="rId8"/>
    <p:sldId id="312" r:id="rId9"/>
    <p:sldId id="315" r:id="rId10"/>
    <p:sldId id="300" r:id="rId11"/>
    <p:sldId id="319" r:id="rId12"/>
    <p:sldId id="320" r:id="rId13"/>
    <p:sldId id="302" r:id="rId14"/>
    <p:sldId id="303" r:id="rId15"/>
    <p:sldId id="304" r:id="rId16"/>
    <p:sldId id="305" r:id="rId17"/>
    <p:sldId id="309" r:id="rId18"/>
    <p:sldId id="259" r:id="rId19"/>
    <p:sldId id="321" r:id="rId20"/>
    <p:sldId id="322" r:id="rId21"/>
    <p:sldId id="323" r:id="rId22"/>
    <p:sldId id="326" r:id="rId23"/>
    <p:sldId id="327" r:id="rId24"/>
    <p:sldId id="271" r:id="rId25"/>
    <p:sldId id="328" r:id="rId26"/>
    <p:sldId id="330" r:id="rId27"/>
    <p:sldId id="331" r:id="rId28"/>
    <p:sldId id="329" r:id="rId29"/>
    <p:sldId id="334" r:id="rId30"/>
    <p:sldId id="335" r:id="rId31"/>
    <p:sldId id="336" r:id="rId32"/>
    <p:sldId id="343" r:id="rId33"/>
    <p:sldId id="332" r:id="rId34"/>
    <p:sldId id="333" r:id="rId35"/>
    <p:sldId id="337" r:id="rId36"/>
    <p:sldId id="324" r:id="rId37"/>
    <p:sldId id="344" r:id="rId38"/>
    <p:sldId id="338" r:id="rId39"/>
    <p:sldId id="345" r:id="rId40"/>
    <p:sldId id="339" r:id="rId41"/>
    <p:sldId id="340" r:id="rId42"/>
    <p:sldId id="342" r:id="rId43"/>
    <p:sldId id="346" r:id="rId44"/>
    <p:sldId id="341" r:id="rId45"/>
    <p:sldId id="325" r:id="rId46"/>
    <p:sldId id="350" r:id="rId47"/>
    <p:sldId id="347" r:id="rId48"/>
    <p:sldId id="351" r:id="rId49"/>
    <p:sldId id="353" r:id="rId50"/>
    <p:sldId id="348" r:id="rId51"/>
    <p:sldId id="352" r:id="rId52"/>
    <p:sldId id="354" r:id="rId53"/>
    <p:sldId id="349" r:id="rId54"/>
    <p:sldId id="355" r:id="rId55"/>
    <p:sldId id="357" r:id="rId56"/>
    <p:sldId id="358" r:id="rId57"/>
    <p:sldId id="359" r:id="rId58"/>
    <p:sldId id="356" r:id="rId59"/>
    <p:sldId id="360"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93" d="100"/>
          <a:sy n="93" d="100"/>
        </p:scale>
        <p:origin x="211"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B639F8-576B-4A52-8215-25A4F1C4615C}" type="datetimeFigureOut">
              <a:rPr lang="en-GB" smtClean="0"/>
              <a:t>31/03/2022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8A511E-8C9E-4593-8634-2697C88802A3}" type="slidenum">
              <a:rPr lang="en-GB" smtClean="0"/>
              <a:t>‹#›</a:t>
            </a:fld>
            <a:endParaRPr lang="en-GB"/>
          </a:p>
        </p:txBody>
      </p:sp>
    </p:spTree>
    <p:extLst>
      <p:ext uri="{BB962C8B-B14F-4D97-AF65-F5344CB8AC3E}">
        <p14:creationId xmlns:p14="http://schemas.microsoft.com/office/powerpoint/2010/main" val="412453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8A511E-8C9E-4593-8634-2697C88802A3}" type="slidenum">
              <a:rPr lang="en-GB" smtClean="0"/>
              <a:t>22</a:t>
            </a:fld>
            <a:endParaRPr lang="en-GB"/>
          </a:p>
        </p:txBody>
      </p:sp>
    </p:spTree>
    <p:extLst>
      <p:ext uri="{BB962C8B-B14F-4D97-AF65-F5344CB8AC3E}">
        <p14:creationId xmlns:p14="http://schemas.microsoft.com/office/powerpoint/2010/main" val="7609813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After finishing a busy shift in the local hospital, which had lasted 20 minutes longer than it should have done, I was driving home singing to the radio. Tired, drained and overworked, I remember glancing at my clock, and it was 8:15 which meant I had 15 minutes to get home in time to watch Great British Bake Off.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E57024F-B6EE-4661-B689-A0EA48232305}" type="slidenum">
              <a:rPr lang="en-GB" smtClean="0"/>
              <a:t>24</a:t>
            </a:fld>
            <a:endParaRPr lang="en-GB"/>
          </a:p>
        </p:txBody>
      </p:sp>
    </p:spTree>
    <p:extLst>
      <p:ext uri="{BB962C8B-B14F-4D97-AF65-F5344CB8AC3E}">
        <p14:creationId xmlns:p14="http://schemas.microsoft.com/office/powerpoint/2010/main" val="14756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Tired, drained and overworked, I remember glancing at my clock, and it was 8:15 which meant I had 15 minutes to get home in time to watch Great British Bake Off.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E57024F-B6EE-4661-B689-A0EA48232305}" type="slidenum">
              <a:rPr lang="en-GB" smtClean="0"/>
              <a:t>27</a:t>
            </a:fld>
            <a:endParaRPr lang="en-GB"/>
          </a:p>
        </p:txBody>
      </p:sp>
    </p:spTree>
    <p:extLst>
      <p:ext uri="{BB962C8B-B14F-4D97-AF65-F5344CB8AC3E}">
        <p14:creationId xmlns:p14="http://schemas.microsoft.com/office/powerpoint/2010/main" val="3814569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8A511E-8C9E-4593-8634-2697C88802A3}" type="slidenum">
              <a:rPr lang="en-GB" smtClean="0"/>
              <a:t>28</a:t>
            </a:fld>
            <a:endParaRPr lang="en-GB"/>
          </a:p>
        </p:txBody>
      </p:sp>
    </p:spTree>
    <p:extLst>
      <p:ext uri="{BB962C8B-B14F-4D97-AF65-F5344CB8AC3E}">
        <p14:creationId xmlns:p14="http://schemas.microsoft.com/office/powerpoint/2010/main" val="1814869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Suddenly, I happened to notice that even though it was already dusk, it rapidly got a lot darker and the small amount of light that had been illuminating the car, faded fast.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E57024F-B6EE-4661-B689-A0EA48232305}" type="slidenum">
              <a:rPr lang="en-GB" smtClean="0"/>
              <a:t>30</a:t>
            </a:fld>
            <a:endParaRPr lang="en-GB"/>
          </a:p>
        </p:txBody>
      </p:sp>
    </p:spTree>
    <p:extLst>
      <p:ext uri="{BB962C8B-B14F-4D97-AF65-F5344CB8AC3E}">
        <p14:creationId xmlns:p14="http://schemas.microsoft.com/office/powerpoint/2010/main" val="2477066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8A511E-8C9E-4593-8634-2697C88802A3}" type="slidenum">
              <a:rPr lang="en-GB" smtClean="0"/>
              <a:t>31</a:t>
            </a:fld>
            <a:endParaRPr lang="en-GB"/>
          </a:p>
        </p:txBody>
      </p:sp>
    </p:spTree>
    <p:extLst>
      <p:ext uri="{BB962C8B-B14F-4D97-AF65-F5344CB8AC3E}">
        <p14:creationId xmlns:p14="http://schemas.microsoft.com/office/powerpoint/2010/main" val="14827079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8A511E-8C9E-4593-8634-2697C88802A3}" type="slidenum">
              <a:rPr lang="en-GB" smtClean="0"/>
              <a:t>34</a:t>
            </a:fld>
            <a:endParaRPr lang="en-GB"/>
          </a:p>
        </p:txBody>
      </p:sp>
    </p:spTree>
    <p:extLst>
      <p:ext uri="{BB962C8B-B14F-4D97-AF65-F5344CB8AC3E}">
        <p14:creationId xmlns:p14="http://schemas.microsoft.com/office/powerpoint/2010/main" val="19724554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Letter-join 40" panose="02000805000000020003" pitchFamily="50" charset="0"/>
                <a:ea typeface="Calibri" panose="020F0502020204030204" pitchFamily="34" charset="0"/>
                <a:cs typeface="Times New Roman" panose="02020603050405020304" pitchFamily="18" charset="0"/>
              </a:rPr>
              <a:t>“I think I am still in shock! I can’t really explain what happened!” exclaimed Mr Brown as he rushed out to speak to our reporter.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E57024F-B6EE-4661-B689-A0EA48232305}" type="slidenum">
              <a:rPr lang="en-GB" smtClean="0"/>
              <a:t>35</a:t>
            </a:fld>
            <a:endParaRPr lang="en-GB"/>
          </a:p>
        </p:txBody>
      </p:sp>
    </p:spTree>
    <p:extLst>
      <p:ext uri="{BB962C8B-B14F-4D97-AF65-F5344CB8AC3E}">
        <p14:creationId xmlns:p14="http://schemas.microsoft.com/office/powerpoint/2010/main" val="2033806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8A511E-8C9E-4593-8634-2697C88802A3}" type="slidenum">
              <a:rPr lang="en-GB" smtClean="0"/>
              <a:t>36</a:t>
            </a:fld>
            <a:endParaRPr lang="en-GB"/>
          </a:p>
        </p:txBody>
      </p:sp>
    </p:spTree>
    <p:extLst>
      <p:ext uri="{BB962C8B-B14F-4D97-AF65-F5344CB8AC3E}">
        <p14:creationId xmlns:p14="http://schemas.microsoft.com/office/powerpoint/2010/main" val="1047416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Letter-join 40" panose="02000805000000020003" pitchFamily="50" charset="0"/>
                <a:ea typeface="Calibri" panose="020F0502020204030204" pitchFamily="34" charset="0"/>
                <a:cs typeface="Times New Roman" panose="02020603050405020304" pitchFamily="18" charset="0"/>
              </a:rPr>
              <a:t>Mr Brown claims he has spotted frogs (flying on lily pads past his kitchen window) while he was eating a snack late last night.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E57024F-B6EE-4661-B689-A0EA48232305}" type="slidenum">
              <a:rPr lang="en-GB" smtClean="0"/>
              <a:t>40</a:t>
            </a:fld>
            <a:endParaRPr lang="en-GB"/>
          </a:p>
        </p:txBody>
      </p:sp>
    </p:spTree>
    <p:extLst>
      <p:ext uri="{BB962C8B-B14F-4D97-AF65-F5344CB8AC3E}">
        <p14:creationId xmlns:p14="http://schemas.microsoft.com/office/powerpoint/2010/main" val="7120737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Letter-join 40" panose="02000805000000020003" pitchFamily="50" charset="0"/>
                <a:ea typeface="Calibri" panose="020F0502020204030204" pitchFamily="34" charset="0"/>
                <a:cs typeface="Times New Roman" panose="02020603050405020304" pitchFamily="18" charset="0"/>
              </a:rPr>
              <a:t>He was desperately trying to warn people to be cautious, curious but above all else, to take this sighting very serious! Many people have responded to these claims as humorous and ridiculous.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E57024F-B6EE-4661-B689-A0EA48232305}" type="slidenum">
              <a:rPr lang="en-GB" smtClean="0"/>
              <a:t>44</a:t>
            </a:fld>
            <a:endParaRPr lang="en-GB"/>
          </a:p>
        </p:txBody>
      </p:sp>
    </p:spTree>
    <p:extLst>
      <p:ext uri="{BB962C8B-B14F-4D97-AF65-F5344CB8AC3E}">
        <p14:creationId xmlns:p14="http://schemas.microsoft.com/office/powerpoint/2010/main" val="20478336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Letter-join 40" panose="02000805000000020003" pitchFamily="50" charset="0"/>
                <a:ea typeface="Calibri" panose="020F0502020204030204" pitchFamily="34" charset="0"/>
                <a:cs typeface="Times New Roman" panose="02020603050405020304" pitchFamily="18" charset="0"/>
              </a:rPr>
              <a:t>It must have been almost midnight and I was about to go up the stairs to bed, however, I realised I still needed to put out the rotten, stinky bins ready for the morning.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E57024F-B6EE-4661-B689-A0EA48232305}" type="slidenum">
              <a:rPr lang="en-GB" smtClean="0"/>
              <a:t>47</a:t>
            </a:fld>
            <a:endParaRPr lang="en-GB"/>
          </a:p>
        </p:txBody>
      </p:sp>
    </p:spTree>
    <p:extLst>
      <p:ext uri="{BB962C8B-B14F-4D97-AF65-F5344CB8AC3E}">
        <p14:creationId xmlns:p14="http://schemas.microsoft.com/office/powerpoint/2010/main" val="8552221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Letter-join 40" panose="02000805000000020003" pitchFamily="50" charset="0"/>
                <a:ea typeface="Calibri" panose="020F0502020204030204" pitchFamily="34" charset="0"/>
                <a:cs typeface="Times New Roman" panose="02020603050405020304" pitchFamily="18" charset="0"/>
              </a:rPr>
              <a:t>As quick as a flash, Bruno (the dog from next door) flew passed my front garden making the strangest howling noise!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E57024F-B6EE-4661-B689-A0EA48232305}" type="slidenum">
              <a:rPr lang="en-GB" smtClean="0"/>
              <a:t>50</a:t>
            </a:fld>
            <a:endParaRPr lang="en-GB"/>
          </a:p>
        </p:txBody>
      </p:sp>
    </p:spTree>
    <p:extLst>
      <p:ext uri="{BB962C8B-B14F-4D97-AF65-F5344CB8AC3E}">
        <p14:creationId xmlns:p14="http://schemas.microsoft.com/office/powerpoint/2010/main" val="26884829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Letter-join 40" panose="02000805000000020003" pitchFamily="50" charset="0"/>
                <a:ea typeface="Calibri" panose="020F0502020204030204" pitchFamily="34" charset="0"/>
                <a:cs typeface="Times New Roman" panose="02020603050405020304" pitchFamily="18" charset="0"/>
              </a:rPr>
              <a:t>I looked over in the direction he came from and I am absolutely certain I spotted an alien invasion!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E57024F-B6EE-4661-B689-A0EA48232305}" type="slidenum">
              <a:rPr lang="en-GB" smtClean="0"/>
              <a:t>53</a:t>
            </a:fld>
            <a:endParaRPr lang="en-GB"/>
          </a:p>
        </p:txBody>
      </p:sp>
    </p:spTree>
    <p:extLst>
      <p:ext uri="{BB962C8B-B14F-4D97-AF65-F5344CB8AC3E}">
        <p14:creationId xmlns:p14="http://schemas.microsoft.com/office/powerpoint/2010/main" val="20494117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DC8DA-6571-493C-B9C0-16E846500D3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27823B7-765A-4265-9C85-F7F7DAB7BB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A96C293-0D12-4FC9-8CEE-BE7F5CB737D7}"/>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5" name="Footer Placeholder 4">
            <a:extLst>
              <a:ext uri="{FF2B5EF4-FFF2-40B4-BE49-F238E27FC236}">
                <a16:creationId xmlns:a16="http://schemas.microsoft.com/office/drawing/2014/main" id="{770DCB45-20B1-489E-A239-477CD9C86D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ED376B-D874-4562-8445-C847C83EC92B}"/>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2802477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1CE72-2657-4980-BCDF-8D9E4809EC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B34ED8-6895-44E2-B519-AAEFCDC35A9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1C4C3B-3FE3-4404-BA08-75C6DD77ECDE}"/>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5" name="Footer Placeholder 4">
            <a:extLst>
              <a:ext uri="{FF2B5EF4-FFF2-40B4-BE49-F238E27FC236}">
                <a16:creationId xmlns:a16="http://schemas.microsoft.com/office/drawing/2014/main" id="{04F092DF-0644-4AC7-826B-DBEAD75814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63F6C4-E5D8-42EA-91B5-D162E321CAA6}"/>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2022532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990FD-6260-4B90-BA2D-47B0BB0D03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141B0A1-2A81-4DC5-879A-E92FFE8D8C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86602D6-5672-425E-BCD0-80A5F7AB3B96}"/>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5" name="Footer Placeholder 4">
            <a:extLst>
              <a:ext uri="{FF2B5EF4-FFF2-40B4-BE49-F238E27FC236}">
                <a16:creationId xmlns:a16="http://schemas.microsoft.com/office/drawing/2014/main" id="{9E741FF3-602B-4EDD-829B-7D94B87BDA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26E97D-948C-414E-B63E-F34BC72035BB}"/>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2497834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0B194-D8CD-470C-9A92-974304F6D18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F98C6-7943-4D15-AAD1-4F0EEE236D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AD6C71-21DA-4BF9-A41B-89FEBA80B9B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242924-5FA6-4BFB-A3CA-78BA83B5281F}"/>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6" name="Footer Placeholder 5">
            <a:extLst>
              <a:ext uri="{FF2B5EF4-FFF2-40B4-BE49-F238E27FC236}">
                <a16:creationId xmlns:a16="http://schemas.microsoft.com/office/drawing/2014/main" id="{DB60A29B-4E87-41C4-B84A-48629D0AF5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B6DE4E-FF0D-4380-ACAF-665B661158B4}"/>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472708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0C63E-A4C2-4816-AF98-9345FA1577D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5B81BE-AF15-4D2B-8F43-7339011F7C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ABC3AD-BEFD-4A21-A747-05FCDDA7F4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E9DC7A7-C3EA-40E3-8B26-E5394300FA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5C64480-1B11-4487-9CDE-471ABB49E8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922E8FF-EE75-4D23-8787-45E77D7F18FD}"/>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8" name="Footer Placeholder 7">
            <a:extLst>
              <a:ext uri="{FF2B5EF4-FFF2-40B4-BE49-F238E27FC236}">
                <a16:creationId xmlns:a16="http://schemas.microsoft.com/office/drawing/2014/main" id="{67AE5016-0571-4AAC-A119-51D5DACF91B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CF86E1E-B9F6-4067-8626-81290219CAE2}"/>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307313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16B02-40B7-4E46-8E3E-A48F03AFD0E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F94011F-B779-4B7E-9622-F00F3C30B05B}"/>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4" name="Footer Placeholder 3">
            <a:extLst>
              <a:ext uri="{FF2B5EF4-FFF2-40B4-BE49-F238E27FC236}">
                <a16:creationId xmlns:a16="http://schemas.microsoft.com/office/drawing/2014/main" id="{E54AC4C2-9B68-4FE1-A0E9-178B459E982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95B9D39-8AE0-47AE-8895-B63ACE072182}"/>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291761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728698-F0A6-4887-8F50-F9C74E3257ED}"/>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3" name="Footer Placeholder 2">
            <a:extLst>
              <a:ext uri="{FF2B5EF4-FFF2-40B4-BE49-F238E27FC236}">
                <a16:creationId xmlns:a16="http://schemas.microsoft.com/office/drawing/2014/main" id="{F212B124-505D-47AD-869F-D973366A400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4671AAC-B8AC-46D5-8EDF-2DAAA19CF182}"/>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4282033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A6E14-2ACC-4EBF-AA8F-A8AF5A1D90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D5F064F-2606-4992-9F9E-800B097BF1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B9D4C99-7F9B-4066-8981-36BA8DF0E4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1812A8-1758-412A-9839-05A8198809DA}"/>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6" name="Footer Placeholder 5">
            <a:extLst>
              <a:ext uri="{FF2B5EF4-FFF2-40B4-BE49-F238E27FC236}">
                <a16:creationId xmlns:a16="http://schemas.microsoft.com/office/drawing/2014/main" id="{5E69BB05-9E35-4E79-8135-F54C61C96E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1326C7-FE36-4784-A4D1-A2D44E4A4EEB}"/>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2626918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A753D-6464-4541-9D79-22763FCA1F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ECDC812-6C75-4C75-85DB-B1B30A631D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465EB80-DE1F-4CD2-A9D2-429D4EC174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AB038E-0DE9-4691-8D8B-11D43A5D6D85}"/>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6" name="Footer Placeholder 5">
            <a:extLst>
              <a:ext uri="{FF2B5EF4-FFF2-40B4-BE49-F238E27FC236}">
                <a16:creationId xmlns:a16="http://schemas.microsoft.com/office/drawing/2014/main" id="{09D32766-9DF9-44B3-AE92-06A063A460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B1E092-68C1-40A2-BBC5-4B679A64CC8A}"/>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347616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E7178-9BCE-4086-AB25-7F9D0B53B8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0E3A90-EFBB-4E40-9E0E-25B954D7E1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DCFB0D-4A31-4507-9756-C458EC56AB6D}"/>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5" name="Footer Placeholder 4">
            <a:extLst>
              <a:ext uri="{FF2B5EF4-FFF2-40B4-BE49-F238E27FC236}">
                <a16:creationId xmlns:a16="http://schemas.microsoft.com/office/drawing/2014/main" id="{99D419BD-70AE-4588-9D57-38F93371D5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0D8D00-0FED-44CE-8EF0-2128ACF62BCD}"/>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1486614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20DD333-F414-4D8B-9F83-945B70ACDF6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B4800B-B7C1-43A5-93FA-3D5480F475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2A3452-5DC1-460A-BFFB-917E07296B0D}"/>
              </a:ext>
            </a:extLst>
          </p:cNvPr>
          <p:cNvSpPr>
            <a:spLocks noGrp="1"/>
          </p:cNvSpPr>
          <p:nvPr>
            <p:ph type="dt" sz="half" idx="10"/>
          </p:nvPr>
        </p:nvSpPr>
        <p:spPr/>
        <p:txBody>
          <a:bodyPr/>
          <a:lstStyle/>
          <a:p>
            <a:fld id="{3FF56413-3173-4DD1-96D4-CCC625BB2C4D}" type="datetimeFigureOut">
              <a:rPr lang="en-GB" smtClean="0"/>
              <a:t>31/03/2022</a:t>
            </a:fld>
            <a:endParaRPr lang="en-GB"/>
          </a:p>
        </p:txBody>
      </p:sp>
      <p:sp>
        <p:nvSpPr>
          <p:cNvPr id="5" name="Footer Placeholder 4">
            <a:extLst>
              <a:ext uri="{FF2B5EF4-FFF2-40B4-BE49-F238E27FC236}">
                <a16:creationId xmlns:a16="http://schemas.microsoft.com/office/drawing/2014/main" id="{403CCB10-97FC-453D-99FB-E9C3483BC8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31F3D9-7250-4758-B486-0D5E7A70ED95}"/>
              </a:ext>
            </a:extLst>
          </p:cNvPr>
          <p:cNvSpPr>
            <a:spLocks noGrp="1"/>
          </p:cNvSpPr>
          <p:nvPr>
            <p:ph type="sldNum" sz="quarter" idx="12"/>
          </p:nvPr>
        </p:nvSpPr>
        <p:spPr/>
        <p:txBody>
          <a:bodyPr/>
          <a:lstStyle/>
          <a:p>
            <a:fld id="{BB842865-EE18-4C8D-B40D-79FEA4CC5B61}" type="slidenum">
              <a:rPr lang="en-GB" smtClean="0"/>
              <a:t>‹#›</a:t>
            </a:fld>
            <a:endParaRPr lang="en-GB"/>
          </a:p>
        </p:txBody>
      </p:sp>
    </p:spTree>
    <p:extLst>
      <p:ext uri="{BB962C8B-B14F-4D97-AF65-F5344CB8AC3E}">
        <p14:creationId xmlns:p14="http://schemas.microsoft.com/office/powerpoint/2010/main" val="4050933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C84CEC-A129-4F7A-89D0-B41F6A779F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8769AE-EF57-42EC-9672-0201A24C14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80084B-D876-4775-8DA4-C9BCE623A0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F56413-3173-4DD1-96D4-CCC625BB2C4D}" type="datetimeFigureOut">
              <a:rPr lang="en-GB" smtClean="0"/>
              <a:t>31/03/2022</a:t>
            </a:fld>
            <a:endParaRPr lang="en-GB"/>
          </a:p>
        </p:txBody>
      </p:sp>
      <p:sp>
        <p:nvSpPr>
          <p:cNvPr id="5" name="Footer Placeholder 4">
            <a:extLst>
              <a:ext uri="{FF2B5EF4-FFF2-40B4-BE49-F238E27FC236}">
                <a16:creationId xmlns:a16="http://schemas.microsoft.com/office/drawing/2014/main" id="{074D7A0B-94D2-4866-A485-48EA698293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B249E60-BF09-42AF-B7B1-E671773A39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842865-EE18-4C8D-B40D-79FEA4CC5B61}" type="slidenum">
              <a:rPr lang="en-GB" smtClean="0"/>
              <a:t>‹#›</a:t>
            </a:fld>
            <a:endParaRPr lang="en-GB"/>
          </a:p>
        </p:txBody>
      </p:sp>
    </p:spTree>
    <p:extLst>
      <p:ext uri="{BB962C8B-B14F-4D97-AF65-F5344CB8AC3E}">
        <p14:creationId xmlns:p14="http://schemas.microsoft.com/office/powerpoint/2010/main" val="8570653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readingforsanity.blogspot.com/2012/06/caldecott-medal-caldecott-honor-books.html"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creativecommons.org/licenses/by-nc-nd/3.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IV5LOHdrdP8"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youtube.com/watch?v=6-YFmLctwDY"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alendar&#10;&#10;Description automatically generated">
            <a:extLst>
              <a:ext uri="{FF2B5EF4-FFF2-40B4-BE49-F238E27FC236}">
                <a16:creationId xmlns:a16="http://schemas.microsoft.com/office/drawing/2014/main" id="{E6DF3CA1-EB98-4FAE-AB4B-74E3D46A3153}"/>
              </a:ext>
            </a:extLst>
          </p:cNvPr>
          <p:cNvPicPr>
            <a:picLocks noChangeAspect="1"/>
          </p:cNvPicPr>
          <p:nvPr/>
        </p:nvPicPr>
        <p:blipFill rotWithShape="1">
          <a:blip r:embed="rId2">
            <a:alphaModFix amt="50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8516" b="16267"/>
          <a:stretch/>
        </p:blipFill>
        <p:spPr>
          <a:xfrm>
            <a:off x="20" y="1"/>
            <a:ext cx="12191980" cy="6857999"/>
          </a:xfrm>
          <a:prstGeom prst="rect">
            <a:avLst/>
          </a:prstGeom>
        </p:spPr>
      </p:pic>
      <p:sp>
        <p:nvSpPr>
          <p:cNvPr id="2" name="Title 1">
            <a:extLst>
              <a:ext uri="{FF2B5EF4-FFF2-40B4-BE49-F238E27FC236}">
                <a16:creationId xmlns:a16="http://schemas.microsoft.com/office/drawing/2014/main" id="{FA293A5A-C591-4258-9F68-E7BC06512FF4}"/>
              </a:ext>
            </a:extLst>
          </p:cNvPr>
          <p:cNvSpPr>
            <a:spLocks noGrp="1"/>
          </p:cNvSpPr>
          <p:nvPr>
            <p:ph type="ctrTitle"/>
          </p:nvPr>
        </p:nvSpPr>
        <p:spPr>
          <a:xfrm>
            <a:off x="1524000" y="1122362"/>
            <a:ext cx="9144000" cy="2900518"/>
          </a:xfrm>
        </p:spPr>
        <p:txBody>
          <a:bodyPr>
            <a:normAutofit/>
          </a:bodyPr>
          <a:lstStyle/>
          <a:p>
            <a:r>
              <a:rPr lang="en-GB" dirty="0">
                <a:solidFill>
                  <a:srgbClr val="FFFFFF"/>
                </a:solidFill>
                <a:latin typeface="Letter-join 40" panose="02000805000000020003" pitchFamily="50" charset="0"/>
              </a:rPr>
              <a:t>Tuesday </a:t>
            </a:r>
            <a:br>
              <a:rPr lang="en-GB" dirty="0">
                <a:solidFill>
                  <a:srgbClr val="FFFFFF"/>
                </a:solidFill>
                <a:latin typeface="Letter-join 40" panose="02000805000000020003" pitchFamily="50" charset="0"/>
              </a:rPr>
            </a:br>
            <a:r>
              <a:rPr lang="en-GB" dirty="0">
                <a:solidFill>
                  <a:srgbClr val="FFFFFF"/>
                </a:solidFill>
                <a:latin typeface="Letter-join 40" panose="02000805000000020003" pitchFamily="50" charset="0"/>
              </a:rPr>
              <a:t>By David Wiesner </a:t>
            </a:r>
          </a:p>
        </p:txBody>
      </p:sp>
      <p:sp>
        <p:nvSpPr>
          <p:cNvPr id="3" name="Subtitle 2">
            <a:extLst>
              <a:ext uri="{FF2B5EF4-FFF2-40B4-BE49-F238E27FC236}">
                <a16:creationId xmlns:a16="http://schemas.microsoft.com/office/drawing/2014/main" id="{02366CC0-1C50-4FFC-9D74-E0134C525898}"/>
              </a:ext>
            </a:extLst>
          </p:cNvPr>
          <p:cNvSpPr>
            <a:spLocks noGrp="1"/>
          </p:cNvSpPr>
          <p:nvPr>
            <p:ph type="subTitle" idx="1"/>
          </p:nvPr>
        </p:nvSpPr>
        <p:spPr>
          <a:xfrm>
            <a:off x="1524000" y="4159404"/>
            <a:ext cx="9144000" cy="1098395"/>
          </a:xfrm>
        </p:spPr>
        <p:txBody>
          <a:bodyPr>
            <a:normAutofit/>
          </a:bodyPr>
          <a:lstStyle/>
          <a:p>
            <a:r>
              <a:rPr lang="en-GB" dirty="0">
                <a:solidFill>
                  <a:srgbClr val="FFFFFF"/>
                </a:solidFill>
                <a:latin typeface="Letter-join 40" panose="02000805000000020003" pitchFamily="50" charset="0"/>
              </a:rPr>
              <a:t>Playing the part of an expert witness </a:t>
            </a:r>
          </a:p>
        </p:txBody>
      </p:sp>
      <p:sp>
        <p:nvSpPr>
          <p:cNvPr id="6" name="TextBox 5">
            <a:extLst>
              <a:ext uri="{FF2B5EF4-FFF2-40B4-BE49-F238E27FC236}">
                <a16:creationId xmlns:a16="http://schemas.microsoft.com/office/drawing/2014/main" id="{DC59CE8F-70AE-400F-94F5-19630A668554}"/>
              </a:ext>
            </a:extLst>
          </p:cNvPr>
          <p:cNvSpPr txBox="1"/>
          <p:nvPr/>
        </p:nvSpPr>
        <p:spPr>
          <a:xfrm>
            <a:off x="9732673" y="6657945"/>
            <a:ext cx="2459327"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readingforsanity.blogspot.com/2012/06/caldecott-medal-caldecott-honor-book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spTree>
    <p:extLst>
      <p:ext uri="{BB962C8B-B14F-4D97-AF65-F5344CB8AC3E}">
        <p14:creationId xmlns:p14="http://schemas.microsoft.com/office/powerpoint/2010/main" val="8780708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F27C6-0E57-4B4A-9556-27CBE5CE86D9}"/>
              </a:ext>
            </a:extLst>
          </p:cNvPr>
          <p:cNvSpPr>
            <a:spLocks noGrp="1"/>
          </p:cNvSpPr>
          <p:nvPr>
            <p:ph type="title"/>
          </p:nvPr>
        </p:nvSpPr>
        <p:spPr/>
        <p:txBody>
          <a:bodyPr/>
          <a:lstStyle/>
          <a:p>
            <a:pPr algn="ctr"/>
            <a:r>
              <a:rPr lang="en-GB" dirty="0">
                <a:latin typeface="Letter-join 40" panose="02000805000000020003" pitchFamily="50" charset="0"/>
              </a:rPr>
              <a:t>Your overall task for the next 2 weeks </a:t>
            </a:r>
          </a:p>
        </p:txBody>
      </p:sp>
      <p:sp>
        <p:nvSpPr>
          <p:cNvPr id="3" name="Content Placeholder 2">
            <a:extLst>
              <a:ext uri="{FF2B5EF4-FFF2-40B4-BE49-F238E27FC236}">
                <a16:creationId xmlns:a16="http://schemas.microsoft.com/office/drawing/2014/main" id="{F31F6E03-FD9D-459A-89DF-AD9844A085D2}"/>
              </a:ext>
            </a:extLst>
          </p:cNvPr>
          <p:cNvSpPr>
            <a:spLocks noGrp="1"/>
          </p:cNvSpPr>
          <p:nvPr>
            <p:ph idx="1"/>
          </p:nvPr>
        </p:nvSpPr>
        <p:spPr/>
        <p:txBody>
          <a:bodyPr/>
          <a:lstStyle/>
          <a:p>
            <a:r>
              <a:rPr lang="en-GB" dirty="0">
                <a:latin typeface="Letter-join 40" panose="02000805000000020003" pitchFamily="50" charset="0"/>
              </a:rPr>
              <a:t>You will watch/read the story of Tuesday by David Wiesner </a:t>
            </a:r>
          </a:p>
          <a:p>
            <a:endParaRPr lang="en-GB" dirty="0">
              <a:latin typeface="Letter-join 40" panose="02000805000000020003" pitchFamily="50" charset="0"/>
            </a:endParaRPr>
          </a:p>
          <a:p>
            <a:r>
              <a:rPr lang="en-GB" dirty="0">
                <a:latin typeface="Letter-join 40" panose="02000805000000020003" pitchFamily="50" charset="0"/>
              </a:rPr>
              <a:t>This is a picture book text with very few words and because it has very little text, it means we can be creative with developing the plot. </a:t>
            </a:r>
          </a:p>
        </p:txBody>
      </p:sp>
    </p:spTree>
    <p:extLst>
      <p:ext uri="{BB962C8B-B14F-4D97-AF65-F5344CB8AC3E}">
        <p14:creationId xmlns:p14="http://schemas.microsoft.com/office/powerpoint/2010/main" val="2838312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44AFF-7640-45A8-A64B-FCE1E76059FB}"/>
              </a:ext>
            </a:extLst>
          </p:cNvPr>
          <p:cNvSpPr>
            <a:spLocks noGrp="1"/>
          </p:cNvSpPr>
          <p:nvPr>
            <p:ph type="title"/>
          </p:nvPr>
        </p:nvSpPr>
        <p:spPr/>
        <p:txBody>
          <a:bodyPr/>
          <a:lstStyle/>
          <a:p>
            <a:pPr algn="ctr"/>
            <a:r>
              <a:rPr lang="en-GB" dirty="0">
                <a:latin typeface="Letter-join 40" panose="02000805000000020003" pitchFamily="50" charset="0"/>
              </a:rPr>
              <a:t>About the book </a:t>
            </a:r>
          </a:p>
        </p:txBody>
      </p:sp>
      <p:sp>
        <p:nvSpPr>
          <p:cNvPr id="3" name="Content Placeholder 2">
            <a:extLst>
              <a:ext uri="{FF2B5EF4-FFF2-40B4-BE49-F238E27FC236}">
                <a16:creationId xmlns:a16="http://schemas.microsoft.com/office/drawing/2014/main" id="{84678A10-7277-4DB5-AA12-D9045381C4B5}"/>
              </a:ext>
            </a:extLst>
          </p:cNvPr>
          <p:cNvSpPr>
            <a:spLocks noGrp="1"/>
          </p:cNvSpPr>
          <p:nvPr>
            <p:ph idx="1"/>
          </p:nvPr>
        </p:nvSpPr>
        <p:spPr/>
        <p:txBody>
          <a:bodyPr>
            <a:normAutofit lnSpcReduction="10000"/>
          </a:bodyPr>
          <a:lstStyle/>
          <a:p>
            <a:r>
              <a:rPr lang="en-GB" dirty="0">
                <a:latin typeface="Letter-join 40" panose="02000805000000020003" pitchFamily="50" charset="0"/>
              </a:rPr>
              <a:t>In this imaginative, virtually wordless picture book, strange things happen on a Tuesday night. Frogs are sitting on their Lily pads but at 8.00 they find they have the power to lift off. They fly to a nearby town where they have an exuberant adventure, which causes havoc. Next morning, normality is restored and the police are left to ponder at the large lily pads scattered all over the town. What will happen next Tuesday?</a:t>
            </a:r>
          </a:p>
          <a:p>
            <a:r>
              <a:rPr lang="en-GB" dirty="0">
                <a:latin typeface="Letter-join 40" panose="02000805000000020003" pitchFamily="50" charset="0"/>
              </a:rPr>
              <a:t>Click the link and explore the story  </a:t>
            </a:r>
            <a:r>
              <a:rPr lang="en-GB" dirty="0">
                <a:latin typeface="Letter-join 40" panose="02000805000000020003" pitchFamily="50" charset="0"/>
                <a:hlinkClick r:id="rId2"/>
              </a:rPr>
              <a:t>https://www.youtube.com/watch?v=IV5LOHdrdP8</a:t>
            </a:r>
            <a:r>
              <a:rPr lang="en-GB" dirty="0">
                <a:latin typeface="Letter-join 40" panose="02000805000000020003" pitchFamily="50" charset="0"/>
              </a:rPr>
              <a:t> </a:t>
            </a:r>
          </a:p>
        </p:txBody>
      </p:sp>
    </p:spTree>
    <p:extLst>
      <p:ext uri="{BB962C8B-B14F-4D97-AF65-F5344CB8AC3E}">
        <p14:creationId xmlns:p14="http://schemas.microsoft.com/office/powerpoint/2010/main" val="985599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p:cNvSpPr txBox="1">
            <a:spLocks noChangeArrowheads="1"/>
          </p:cNvSpPr>
          <p:nvPr/>
        </p:nvSpPr>
        <p:spPr>
          <a:xfrm>
            <a:off x="305274" y="196722"/>
            <a:ext cx="11595574" cy="1289178"/>
          </a:xfrm>
          <a:prstGeom prst="rect">
            <a:avLst/>
          </a:prstGeom>
        </p:spPr>
        <p:txBody>
          <a:bodyPr vert="horz" lIns="91440" tIns="45720" rIns="91440" bIns="45720" rtlCol="0" anchor="ctr">
            <a:normAutofit fontScale="4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lnSpc>
                <a:spcPct val="170000"/>
              </a:lnSpc>
            </a:pPr>
            <a:r>
              <a:rPr lang="en-GB" altLang="en-US" sz="3600" b="1" dirty="0">
                <a:latin typeface="Letter-join 40" panose="02000805000000020003" pitchFamily="50" charset="0"/>
              </a:rPr>
              <a:t>Lesson 1 - </a:t>
            </a:r>
            <a:r>
              <a:rPr lang="en-GB" sz="3600" b="1" dirty="0">
                <a:latin typeface="Letter-join 40" panose="02000805000000020003" pitchFamily="50" charset="0"/>
              </a:rPr>
              <a:t>L.C. Discussing writing similar to that which they are planning to understand and learn from its structure, vocabulary and grammar (SL7E)</a:t>
            </a:r>
            <a:endParaRPr lang="en-GB" sz="3600" dirty="0">
              <a:latin typeface="Letter-join 40" panose="02000805000000020003" pitchFamily="50" charset="0"/>
            </a:endParaRPr>
          </a:p>
          <a:p>
            <a:pPr algn="ctr">
              <a:lnSpc>
                <a:spcPct val="170000"/>
              </a:lnSpc>
            </a:pPr>
            <a:r>
              <a:rPr lang="en-GB" altLang="en-US" sz="3600" b="1" dirty="0">
                <a:latin typeface="Letter-join 40" panose="02000805000000020003" pitchFamily="50" charset="0"/>
              </a:rPr>
              <a:t>What is an eye-witness account?</a:t>
            </a:r>
          </a:p>
          <a:p>
            <a:endParaRPr lang="en-GB" altLang="en-US" sz="3600" b="1" dirty="0">
              <a:latin typeface="HfW cursive" panose="00000500000000000000" pitchFamily="2" charset="0"/>
            </a:endParaRPr>
          </a:p>
        </p:txBody>
      </p:sp>
      <p:sp>
        <p:nvSpPr>
          <p:cNvPr id="6" name="TextBox 5"/>
          <p:cNvSpPr txBox="1">
            <a:spLocks noChangeArrowheads="1"/>
          </p:cNvSpPr>
          <p:nvPr/>
        </p:nvSpPr>
        <p:spPr bwMode="auto">
          <a:xfrm>
            <a:off x="835978" y="1663202"/>
            <a:ext cx="10259941" cy="4780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buNone/>
            </a:pPr>
            <a:r>
              <a:rPr lang="en-GB" sz="2400" b="1" dirty="0">
                <a:latin typeface="Letter-join 40" panose="02000805000000020003" pitchFamily="50" charset="0"/>
              </a:rPr>
              <a:t>Class task</a:t>
            </a:r>
          </a:p>
          <a:p>
            <a:r>
              <a:rPr lang="en-GB" sz="2400" dirty="0">
                <a:latin typeface="Letter-join 40" panose="02000805000000020003" pitchFamily="50" charset="0"/>
              </a:rPr>
              <a:t>Brainstorm the key features of an eye-witness account</a:t>
            </a:r>
          </a:p>
          <a:p>
            <a:pPr>
              <a:buNone/>
            </a:pPr>
            <a:endParaRPr lang="en-GB" altLang="en-US" sz="2400" dirty="0">
              <a:latin typeface="Letter-join 40" panose="02000805000000020003" pitchFamily="50" charset="0"/>
            </a:endParaRPr>
          </a:p>
          <a:p>
            <a:pPr>
              <a:buNone/>
            </a:pPr>
            <a:r>
              <a:rPr lang="en-GB" altLang="en-US" sz="2400" dirty="0">
                <a:latin typeface="Letter-join 40" panose="02000805000000020003" pitchFamily="50" charset="0"/>
              </a:rPr>
              <a:t>An eye-witness account aims to give key information relating to an event. It discusses and answers key questions:</a:t>
            </a:r>
          </a:p>
          <a:p>
            <a:pPr marL="514350" indent="-514350">
              <a:buFont typeface="Wingdings" panose="05000000000000000000" pitchFamily="2" charset="2"/>
              <a:buChar char="ü"/>
            </a:pPr>
            <a:r>
              <a:rPr lang="en-GB" altLang="en-US" sz="2400" dirty="0">
                <a:latin typeface="Letter-join 40" panose="02000805000000020003" pitchFamily="50" charset="0"/>
              </a:rPr>
              <a:t>when?</a:t>
            </a:r>
          </a:p>
          <a:p>
            <a:pPr marL="514350" indent="-514350">
              <a:buFont typeface="Wingdings" panose="05000000000000000000" pitchFamily="2" charset="2"/>
              <a:buChar char="ü"/>
            </a:pPr>
            <a:r>
              <a:rPr lang="en-GB" altLang="en-US" sz="2400" dirty="0">
                <a:latin typeface="Letter-join 40" panose="02000805000000020003" pitchFamily="50" charset="0"/>
              </a:rPr>
              <a:t>where?</a:t>
            </a:r>
          </a:p>
          <a:p>
            <a:pPr marL="514350" indent="-514350">
              <a:buFont typeface="Wingdings" panose="05000000000000000000" pitchFamily="2" charset="2"/>
              <a:buChar char="ü"/>
            </a:pPr>
            <a:r>
              <a:rPr lang="en-GB" altLang="en-US" sz="2400" dirty="0">
                <a:latin typeface="Letter-join 40" panose="02000805000000020003" pitchFamily="50" charset="0"/>
              </a:rPr>
              <a:t>who?</a:t>
            </a:r>
          </a:p>
          <a:p>
            <a:pPr marL="514350" indent="-514350">
              <a:buFont typeface="Wingdings" panose="05000000000000000000" pitchFamily="2" charset="2"/>
              <a:buChar char="ü"/>
            </a:pPr>
            <a:r>
              <a:rPr lang="en-GB" altLang="en-US" sz="2400" dirty="0">
                <a:latin typeface="Letter-join 40" panose="02000805000000020003" pitchFamily="50" charset="0"/>
              </a:rPr>
              <a:t>how?</a:t>
            </a:r>
          </a:p>
          <a:p>
            <a:pPr marL="514350" indent="-514350">
              <a:buFont typeface="Wingdings" panose="05000000000000000000" pitchFamily="2" charset="2"/>
              <a:buChar char="ü"/>
            </a:pPr>
            <a:r>
              <a:rPr lang="en-GB" altLang="en-US" sz="2400" dirty="0">
                <a:latin typeface="Letter-join 40" panose="02000805000000020003" pitchFamily="50" charset="0"/>
              </a:rPr>
              <a:t>what? (event)</a:t>
            </a:r>
          </a:p>
          <a:p>
            <a:pPr algn="just">
              <a:lnSpc>
                <a:spcPct val="100000"/>
              </a:lnSpc>
              <a:spcBef>
                <a:spcPct val="0"/>
              </a:spcBef>
              <a:buFontTx/>
              <a:buNone/>
            </a:pPr>
            <a:endParaRPr lang="en-GB" altLang="en-US" sz="2200" dirty="0">
              <a:solidFill>
                <a:schemeClr val="tx1"/>
              </a:solidFill>
              <a:latin typeface="HfW cursive" panose="00000500000000000000" pitchFamily="2" charset="0"/>
            </a:endParaRPr>
          </a:p>
        </p:txBody>
      </p:sp>
      <p:pic>
        <p:nvPicPr>
          <p:cNvPr id="1026" name="Picture 2" descr="The U.S. Supreme Court Considers the Constitutionality of Unreliable  Eyewitness Identifications: | Sherry F. Colb | Verdict | Legal Analysis and  Commentary from Just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123" y="4053600"/>
            <a:ext cx="4861542" cy="1782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6324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fade">
                                      <p:cBhvr>
                                        <p:cTn id="15" dur="500"/>
                                        <p:tgtEl>
                                          <p:spTgt spid="6">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animEffect transition="in" filter="fade">
                                      <p:cBhvr>
                                        <p:cTn id="20" dur="500"/>
                                        <p:tgtEl>
                                          <p:spTgt spid="6">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6">
                                            <p:txEl>
                                              <p:pRg st="5" end="5"/>
                                            </p:txEl>
                                          </p:spTgt>
                                        </p:tgtEl>
                                        <p:attrNameLst>
                                          <p:attrName>style.visibility</p:attrName>
                                        </p:attrNameLst>
                                      </p:cBhvr>
                                      <p:to>
                                        <p:strVal val="visible"/>
                                      </p:to>
                                    </p:set>
                                    <p:animEffect transition="in" filter="fade">
                                      <p:cBhvr>
                                        <p:cTn id="26" dur="500"/>
                                        <p:tgtEl>
                                          <p:spTgt spid="6">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6">
                                            <p:txEl>
                                              <p:pRg st="6" end="6"/>
                                            </p:txEl>
                                          </p:spTgt>
                                        </p:tgtEl>
                                        <p:attrNameLst>
                                          <p:attrName>style.visibility</p:attrName>
                                        </p:attrNameLst>
                                      </p:cBhvr>
                                      <p:to>
                                        <p:strVal val="visible"/>
                                      </p:to>
                                    </p:set>
                                    <p:animEffect transition="in" filter="fade">
                                      <p:cBhvr>
                                        <p:cTn id="29" dur="500"/>
                                        <p:tgtEl>
                                          <p:spTgt spid="6">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6">
                                            <p:txEl>
                                              <p:pRg st="7" end="7"/>
                                            </p:txEl>
                                          </p:spTgt>
                                        </p:tgtEl>
                                        <p:attrNameLst>
                                          <p:attrName>style.visibility</p:attrName>
                                        </p:attrNameLst>
                                      </p:cBhvr>
                                      <p:to>
                                        <p:strVal val="visible"/>
                                      </p:to>
                                    </p:set>
                                    <p:animEffect transition="in" filter="fade">
                                      <p:cBhvr>
                                        <p:cTn id="32" dur="500"/>
                                        <p:tgtEl>
                                          <p:spTgt spid="6">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animEffect transition="in" filter="fade">
                                      <p:cBhvr>
                                        <p:cTn id="35"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1489982"/>
            <a:ext cx="10515600" cy="1325563"/>
          </a:xfrm>
        </p:spPr>
        <p:txBody>
          <a:bodyPr>
            <a:normAutofit fontScale="90000"/>
          </a:bodyPr>
          <a:lstStyle/>
          <a:p>
            <a:br>
              <a:rPr lang="en-GB" sz="2400" b="1" dirty="0">
                <a:latin typeface="HfW cursive" panose="00000500000000000000" pitchFamily="2" charset="0"/>
              </a:rPr>
            </a:br>
            <a:r>
              <a:rPr lang="en-GB" sz="2400" b="1" dirty="0">
                <a:latin typeface="HfW cursive" panose="00000500000000000000" pitchFamily="2" charset="0"/>
              </a:rPr>
              <a:t>You will now consider how these questions are answered in the WAGOLL and record them on your WAGOLL.</a:t>
            </a:r>
            <a:br>
              <a:rPr lang="en-GB" b="1" dirty="0">
                <a:latin typeface="HfW cursive" panose="00000500000000000000" pitchFamily="2" charset="0"/>
              </a:rPr>
            </a:br>
            <a:endParaRPr lang="en-GB" sz="3300" b="1" dirty="0">
              <a:latin typeface="HfW cursive" panose="00000500000000000000" pitchFamily="2" charset="0"/>
            </a:endParaRPr>
          </a:p>
        </p:txBody>
      </p:sp>
      <p:sp>
        <p:nvSpPr>
          <p:cNvPr id="10" name="Rectangle 9"/>
          <p:cNvSpPr/>
          <p:nvPr/>
        </p:nvSpPr>
        <p:spPr>
          <a:xfrm>
            <a:off x="186519" y="1956172"/>
            <a:ext cx="11818961" cy="393185"/>
          </a:xfrm>
          <a:prstGeom prst="rect">
            <a:avLst/>
          </a:prstGeom>
        </p:spPr>
        <p:txBody>
          <a:bodyPr wrap="square">
            <a:spAutoFit/>
          </a:bodyPr>
          <a:lstStyle/>
          <a:p>
            <a:pPr marL="67310" marR="93345" algn="just" eaLnBrk="0" hangingPunct="0">
              <a:lnSpc>
                <a:spcPct val="115000"/>
              </a:lnSpc>
              <a:spcBef>
                <a:spcPts val="940"/>
              </a:spcBef>
              <a:spcAft>
                <a:spcPts val="0"/>
              </a:spcAft>
            </a:pPr>
            <a:endParaRPr lang="en-GB" sz="1700" dirty="0">
              <a:latin typeface="HfW cursive" panose="00000500000000000000" pitchFamily="2" charset="0"/>
              <a:ea typeface="Times New Roman" panose="02020603050405020304" pitchFamily="18" charset="0"/>
              <a:cs typeface="Twinkl"/>
            </a:endParaRPr>
          </a:p>
        </p:txBody>
      </p:sp>
      <p:sp>
        <p:nvSpPr>
          <p:cNvPr id="4" name="Title 1"/>
          <p:cNvSpPr txBox="1">
            <a:spLocks/>
          </p:cNvSpPr>
          <p:nvPr/>
        </p:nvSpPr>
        <p:spPr>
          <a:xfrm>
            <a:off x="838199" y="537837"/>
            <a:ext cx="105156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solidFill>
                  <a:srgbClr val="0070C0"/>
                </a:solidFill>
                <a:latin typeface="HfW cursive" panose="00000500000000000000" pitchFamily="2" charset="0"/>
              </a:rPr>
              <a:t>WAGOLL</a:t>
            </a:r>
            <a:br>
              <a:rPr lang="en-GB" b="1" dirty="0">
                <a:latin typeface="HfW cursive" panose="00000500000000000000" pitchFamily="2" charset="0"/>
              </a:rPr>
            </a:br>
            <a:endParaRPr lang="en-GB" sz="3300" b="1" dirty="0">
              <a:latin typeface="HfW cursive" panose="00000500000000000000" pitchFamily="2" charset="0"/>
            </a:endParaRPr>
          </a:p>
        </p:txBody>
      </p:sp>
      <p:pic>
        <p:nvPicPr>
          <p:cNvPr id="5" name="Picture 4"/>
          <p:cNvPicPr>
            <a:picLocks noChangeAspect="1"/>
          </p:cNvPicPr>
          <p:nvPr/>
        </p:nvPicPr>
        <p:blipFill>
          <a:blip r:embed="rId2"/>
          <a:stretch>
            <a:fillRect/>
          </a:stretch>
        </p:blipFill>
        <p:spPr>
          <a:xfrm>
            <a:off x="4733440" y="2442129"/>
            <a:ext cx="2991192" cy="4045465"/>
          </a:xfrm>
          <a:prstGeom prst="rect">
            <a:avLst/>
          </a:prstGeom>
        </p:spPr>
      </p:pic>
      <p:sp>
        <p:nvSpPr>
          <p:cNvPr id="3" name="Oval Callout 2"/>
          <p:cNvSpPr/>
          <p:nvPr/>
        </p:nvSpPr>
        <p:spPr>
          <a:xfrm>
            <a:off x="8347939" y="2442129"/>
            <a:ext cx="3580263" cy="1842448"/>
          </a:xfrm>
          <a:prstGeom prst="wedgeEllipseCallout">
            <a:avLst>
              <a:gd name="adj1" fmla="val -57428"/>
              <a:gd name="adj2" fmla="val 85463"/>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HfW cursive" panose="00000500000000000000" pitchFamily="2" charset="0"/>
              </a:rPr>
              <a:t>Question</a:t>
            </a:r>
          </a:p>
          <a:p>
            <a:pPr algn="ctr"/>
            <a:r>
              <a:rPr lang="en-GB" dirty="0">
                <a:latin typeface="HfW cursive" panose="00000500000000000000" pitchFamily="2" charset="0"/>
              </a:rPr>
              <a:t>Who would be the audience of this piece of writing?</a:t>
            </a:r>
          </a:p>
        </p:txBody>
      </p:sp>
      <p:sp>
        <p:nvSpPr>
          <p:cNvPr id="7" name="Oval Callout 6"/>
          <p:cNvSpPr/>
          <p:nvPr/>
        </p:nvSpPr>
        <p:spPr>
          <a:xfrm>
            <a:off x="263796" y="2489345"/>
            <a:ext cx="3580263" cy="1842448"/>
          </a:xfrm>
          <a:prstGeom prst="wedgeEllipseCallout">
            <a:avLst>
              <a:gd name="adj1" fmla="val 52737"/>
              <a:gd name="adj2" fmla="val 83241"/>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HfW cursive" panose="00000500000000000000" pitchFamily="2" charset="0"/>
              </a:rPr>
              <a:t>Question</a:t>
            </a:r>
          </a:p>
          <a:p>
            <a:pPr algn="ctr"/>
            <a:r>
              <a:rPr lang="en-GB" dirty="0">
                <a:latin typeface="HfW cursive" panose="00000500000000000000" pitchFamily="2" charset="0"/>
              </a:rPr>
              <a:t>How is it written? E.g. Is it formal or informal</a:t>
            </a:r>
          </a:p>
        </p:txBody>
      </p:sp>
      <p:sp>
        <p:nvSpPr>
          <p:cNvPr id="8" name="Oval Callout 7"/>
          <p:cNvSpPr/>
          <p:nvPr/>
        </p:nvSpPr>
        <p:spPr>
          <a:xfrm>
            <a:off x="186519" y="4645146"/>
            <a:ext cx="3580263" cy="1842448"/>
          </a:xfrm>
          <a:prstGeom prst="wedgeEllipseCallout">
            <a:avLst>
              <a:gd name="adj1" fmla="val 59217"/>
              <a:gd name="adj2" fmla="val 5731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HfW cursive" panose="00000500000000000000" pitchFamily="2" charset="0"/>
              </a:rPr>
              <a:t>Question</a:t>
            </a:r>
          </a:p>
          <a:p>
            <a:pPr algn="ctr"/>
            <a:r>
              <a:rPr lang="en-GB" dirty="0">
                <a:latin typeface="HfW cursive" panose="00000500000000000000" pitchFamily="2" charset="0"/>
              </a:rPr>
              <a:t>What is the purpose of the text?</a:t>
            </a:r>
          </a:p>
        </p:txBody>
      </p:sp>
      <p:sp>
        <p:nvSpPr>
          <p:cNvPr id="9" name="Oval Callout 8"/>
          <p:cNvSpPr/>
          <p:nvPr/>
        </p:nvSpPr>
        <p:spPr>
          <a:xfrm>
            <a:off x="8425217" y="4645146"/>
            <a:ext cx="3580263" cy="1842448"/>
          </a:xfrm>
          <a:prstGeom prst="wedgeEllipseCallout">
            <a:avLst>
              <a:gd name="adj1" fmla="val -60478"/>
              <a:gd name="adj2" fmla="val 4990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HfW cursive" panose="00000500000000000000" pitchFamily="2" charset="0"/>
              </a:rPr>
              <a:t>Question</a:t>
            </a:r>
          </a:p>
          <a:p>
            <a:pPr algn="ctr"/>
            <a:r>
              <a:rPr lang="en-GB" dirty="0">
                <a:latin typeface="HfW cursive" panose="00000500000000000000" pitchFamily="2" charset="0"/>
              </a:rPr>
              <a:t>Where would you find this text? What reading material?</a:t>
            </a:r>
          </a:p>
        </p:txBody>
      </p:sp>
    </p:spTree>
    <p:extLst>
      <p:ext uri="{BB962C8B-B14F-4D97-AF65-F5344CB8AC3E}">
        <p14:creationId xmlns:p14="http://schemas.microsoft.com/office/powerpoint/2010/main" val="2707884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7"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91745" y="117812"/>
            <a:ext cx="4752527" cy="6427598"/>
          </a:xfrm>
          <a:prstGeom prst="rect">
            <a:avLst/>
          </a:prstGeom>
        </p:spPr>
      </p:pic>
      <p:sp>
        <p:nvSpPr>
          <p:cNvPr id="5" name="TextBox 4"/>
          <p:cNvSpPr txBox="1"/>
          <p:nvPr/>
        </p:nvSpPr>
        <p:spPr>
          <a:xfrm>
            <a:off x="1847528" y="260648"/>
            <a:ext cx="720080" cy="369332"/>
          </a:xfrm>
          <a:prstGeom prst="rect">
            <a:avLst/>
          </a:prstGeom>
          <a:noFill/>
          <a:ln>
            <a:noFill/>
          </a:ln>
        </p:spPr>
        <p:txBody>
          <a:bodyPr wrap="square" rtlCol="0">
            <a:spAutoFit/>
          </a:bodyPr>
          <a:lstStyle/>
          <a:p>
            <a:r>
              <a:rPr lang="en-GB" dirty="0"/>
              <a:t>when</a:t>
            </a:r>
          </a:p>
        </p:txBody>
      </p:sp>
      <p:cxnSp>
        <p:nvCxnSpPr>
          <p:cNvPr id="7" name="Straight Arrow Connector 6"/>
          <p:cNvCxnSpPr>
            <a:stCxn id="5" idx="3"/>
          </p:cNvCxnSpPr>
          <p:nvPr/>
        </p:nvCxnSpPr>
        <p:spPr>
          <a:xfrm flipV="1">
            <a:off x="2567608" y="260648"/>
            <a:ext cx="1584176" cy="1846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9048328" y="260648"/>
            <a:ext cx="1368152" cy="369332"/>
          </a:xfrm>
          <a:prstGeom prst="rect">
            <a:avLst/>
          </a:prstGeom>
          <a:noFill/>
          <a:ln>
            <a:noFill/>
          </a:ln>
        </p:spPr>
        <p:txBody>
          <a:bodyPr wrap="square" rtlCol="0">
            <a:spAutoFit/>
          </a:bodyPr>
          <a:lstStyle/>
          <a:p>
            <a:r>
              <a:rPr lang="en-GB" dirty="0"/>
              <a:t>where</a:t>
            </a:r>
          </a:p>
        </p:txBody>
      </p:sp>
      <p:cxnSp>
        <p:nvCxnSpPr>
          <p:cNvPr id="10" name="Straight Arrow Connector 9"/>
          <p:cNvCxnSpPr>
            <a:stCxn id="8" idx="1"/>
          </p:cNvCxnSpPr>
          <p:nvPr/>
        </p:nvCxnSpPr>
        <p:spPr>
          <a:xfrm flipH="1">
            <a:off x="8256240" y="445314"/>
            <a:ext cx="79208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9336360" y="1556792"/>
            <a:ext cx="936104" cy="369332"/>
          </a:xfrm>
          <a:prstGeom prst="rect">
            <a:avLst/>
          </a:prstGeom>
          <a:noFill/>
        </p:spPr>
        <p:txBody>
          <a:bodyPr wrap="square" rtlCol="0">
            <a:spAutoFit/>
          </a:bodyPr>
          <a:lstStyle/>
          <a:p>
            <a:r>
              <a:rPr lang="en-GB" dirty="0"/>
              <a:t>who</a:t>
            </a:r>
          </a:p>
        </p:txBody>
      </p:sp>
      <p:cxnSp>
        <p:nvCxnSpPr>
          <p:cNvPr id="13" name="Straight Arrow Connector 12"/>
          <p:cNvCxnSpPr/>
          <p:nvPr/>
        </p:nvCxnSpPr>
        <p:spPr>
          <a:xfrm flipH="1" flipV="1">
            <a:off x="6960096" y="260648"/>
            <a:ext cx="2376264" cy="16654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5015880" y="1124744"/>
            <a:ext cx="4320480" cy="8013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5015880" y="1926124"/>
            <a:ext cx="4320480" cy="43111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1847528" y="2852937"/>
            <a:ext cx="1368152" cy="646331"/>
          </a:xfrm>
          <a:prstGeom prst="rect">
            <a:avLst/>
          </a:prstGeom>
          <a:noFill/>
        </p:spPr>
        <p:txBody>
          <a:bodyPr wrap="square" rtlCol="0">
            <a:spAutoFit/>
          </a:bodyPr>
          <a:lstStyle/>
          <a:p>
            <a:r>
              <a:rPr lang="en-GB" dirty="0"/>
              <a:t>Event </a:t>
            </a:r>
          </a:p>
          <a:p>
            <a:r>
              <a:rPr lang="en-GB" dirty="0"/>
              <a:t>(what)</a:t>
            </a:r>
          </a:p>
        </p:txBody>
      </p:sp>
      <p:cxnSp>
        <p:nvCxnSpPr>
          <p:cNvPr id="21" name="Straight Arrow Connector 20"/>
          <p:cNvCxnSpPr/>
          <p:nvPr/>
        </p:nvCxnSpPr>
        <p:spPr>
          <a:xfrm flipV="1">
            <a:off x="2567608" y="2060848"/>
            <a:ext cx="1224136" cy="10081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2567608" y="3068960"/>
            <a:ext cx="1224136" cy="25922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9192344" y="3789040"/>
            <a:ext cx="1296144" cy="369332"/>
          </a:xfrm>
          <a:prstGeom prst="rect">
            <a:avLst/>
          </a:prstGeom>
          <a:noFill/>
        </p:spPr>
        <p:txBody>
          <a:bodyPr wrap="square" rtlCol="0">
            <a:spAutoFit/>
          </a:bodyPr>
          <a:lstStyle/>
          <a:p>
            <a:r>
              <a:rPr lang="en-GB" dirty="0"/>
              <a:t>how</a:t>
            </a:r>
          </a:p>
        </p:txBody>
      </p:sp>
      <p:cxnSp>
        <p:nvCxnSpPr>
          <p:cNvPr id="28" name="Straight Arrow Connector 27"/>
          <p:cNvCxnSpPr>
            <a:stCxn id="26" idx="1"/>
          </p:cNvCxnSpPr>
          <p:nvPr/>
        </p:nvCxnSpPr>
        <p:spPr>
          <a:xfrm flipH="1">
            <a:off x="4871864" y="3973706"/>
            <a:ext cx="4320480" cy="16875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3304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cursive" panose="00000500000000000000" pitchFamily="2" charset="0"/>
              </a:rPr>
              <a:t>Levels of formality</a:t>
            </a:r>
          </a:p>
        </p:txBody>
      </p:sp>
      <p:pic>
        <p:nvPicPr>
          <p:cNvPr id="1026" name="Picture 2" descr="Complexity &amp; Formality as Features of Academic Writing - ppt video online  downlo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361" y="1882289"/>
            <a:ext cx="5794849" cy="43461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Year 6 writing – in search of GDS pt 1: shifts in formality | Herts for  Learn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6210" y="3282782"/>
            <a:ext cx="5426750" cy="2267664"/>
          </a:xfrm>
          <a:prstGeom prst="rect">
            <a:avLst/>
          </a:prstGeom>
          <a:noFill/>
          <a:extLst>
            <a:ext uri="{909E8E84-426E-40DD-AFC4-6F175D3DCCD1}">
              <a14:hiddenFill xmlns:a14="http://schemas.microsoft.com/office/drawing/2010/main">
                <a:solidFill>
                  <a:srgbClr val="FFFFFF"/>
                </a:solidFill>
              </a14:hiddenFill>
            </a:ext>
          </a:extLst>
        </p:spPr>
      </p:pic>
      <p:sp>
        <p:nvSpPr>
          <p:cNvPr id="3" name="Oval Callout 2"/>
          <p:cNvSpPr/>
          <p:nvPr/>
        </p:nvSpPr>
        <p:spPr>
          <a:xfrm>
            <a:off x="7165075" y="627797"/>
            <a:ext cx="4188725" cy="2074460"/>
          </a:xfrm>
          <a:prstGeom prst="wedgeEllipseCallout">
            <a:avLst>
              <a:gd name="adj1" fmla="val -53089"/>
              <a:gd name="adj2" fmla="val 72368"/>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HfW cursive" panose="00000500000000000000" pitchFamily="2" charset="0"/>
              </a:rPr>
              <a:t>Question</a:t>
            </a:r>
          </a:p>
          <a:p>
            <a:pPr algn="ctr"/>
            <a:r>
              <a:rPr lang="en-GB" dirty="0">
                <a:latin typeface="HfW cursive" panose="00000500000000000000" pitchFamily="2" charset="0"/>
              </a:rPr>
              <a:t>What level of formality is an eye-witness account?</a:t>
            </a:r>
          </a:p>
        </p:txBody>
      </p:sp>
    </p:spTree>
    <p:extLst>
      <p:ext uri="{BB962C8B-B14F-4D97-AF65-F5344CB8AC3E}">
        <p14:creationId xmlns:p14="http://schemas.microsoft.com/office/powerpoint/2010/main" val="46370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fade">
                                      <p:cBhvr>
                                        <p:cTn id="10" dur="5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1028"/>
                                        </p:tgtEl>
                                        <p:attrNameLst>
                                          <p:attrName>style.visibility</p:attrName>
                                        </p:attrNameLst>
                                      </p:cBhvr>
                                      <p:to>
                                        <p:strVal val="visible"/>
                                      </p:to>
                                    </p:set>
                                    <p:animEffect transition="in" filter="fade">
                                      <p:cBhvr>
                                        <p:cTn id="18"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cursive" panose="00000500000000000000" pitchFamily="2" charset="0"/>
              </a:rPr>
              <a:t>Task 1</a:t>
            </a:r>
          </a:p>
        </p:txBody>
      </p:sp>
      <p:sp>
        <p:nvSpPr>
          <p:cNvPr id="4" name="Oval Callout 3"/>
          <p:cNvSpPr/>
          <p:nvPr/>
        </p:nvSpPr>
        <p:spPr>
          <a:xfrm>
            <a:off x="7447187" y="1432194"/>
            <a:ext cx="3580263" cy="1842448"/>
          </a:xfrm>
          <a:prstGeom prst="wedgeEllipseCallout">
            <a:avLst>
              <a:gd name="adj1" fmla="val -57428"/>
              <a:gd name="adj2" fmla="val 85463"/>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HfW cursive" panose="00000500000000000000" pitchFamily="2" charset="0"/>
              </a:rPr>
              <a:t>Question</a:t>
            </a:r>
          </a:p>
          <a:p>
            <a:pPr algn="ctr"/>
            <a:r>
              <a:rPr lang="en-GB" dirty="0">
                <a:latin typeface="HfW cursive" panose="00000500000000000000" pitchFamily="2" charset="0"/>
              </a:rPr>
              <a:t>Who would be the audience of this piece of writing?</a:t>
            </a:r>
          </a:p>
        </p:txBody>
      </p:sp>
      <p:sp>
        <p:nvSpPr>
          <p:cNvPr id="5" name="Oval Callout 4"/>
          <p:cNvSpPr/>
          <p:nvPr/>
        </p:nvSpPr>
        <p:spPr>
          <a:xfrm>
            <a:off x="1451151" y="1960090"/>
            <a:ext cx="3580263" cy="1842448"/>
          </a:xfrm>
          <a:prstGeom prst="wedgeEllipseCallout">
            <a:avLst>
              <a:gd name="adj1" fmla="val 52737"/>
              <a:gd name="adj2" fmla="val 83241"/>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HfW cursive" panose="00000500000000000000" pitchFamily="2" charset="0"/>
              </a:rPr>
              <a:t>Question</a:t>
            </a:r>
          </a:p>
          <a:p>
            <a:pPr algn="ctr"/>
            <a:r>
              <a:rPr lang="en-GB" dirty="0">
                <a:latin typeface="HfW cursive" panose="00000500000000000000" pitchFamily="2" charset="0"/>
              </a:rPr>
              <a:t>How is it write</a:t>
            </a:r>
          </a:p>
          <a:p>
            <a:pPr algn="ctr"/>
            <a:r>
              <a:rPr lang="en-GB" dirty="0">
                <a:latin typeface="HfW cursive" panose="00000500000000000000" pitchFamily="2" charset="0"/>
              </a:rPr>
              <a:t>n? E.g. Is it formal or informal</a:t>
            </a:r>
          </a:p>
        </p:txBody>
      </p:sp>
      <p:sp>
        <p:nvSpPr>
          <p:cNvPr id="6" name="Oval Callout 5"/>
          <p:cNvSpPr/>
          <p:nvPr/>
        </p:nvSpPr>
        <p:spPr>
          <a:xfrm>
            <a:off x="838200" y="4604202"/>
            <a:ext cx="3580263" cy="1842448"/>
          </a:xfrm>
          <a:prstGeom prst="wedgeEllipseCallout">
            <a:avLst>
              <a:gd name="adj1" fmla="val 59217"/>
              <a:gd name="adj2" fmla="val 5731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HfW cursive" panose="00000500000000000000" pitchFamily="2" charset="0"/>
              </a:rPr>
              <a:t>Question</a:t>
            </a:r>
          </a:p>
          <a:p>
            <a:pPr algn="ctr"/>
            <a:r>
              <a:rPr lang="en-GB" dirty="0">
                <a:latin typeface="HfW cursive" panose="00000500000000000000" pitchFamily="2" charset="0"/>
              </a:rPr>
              <a:t>What is the purpose of the text?</a:t>
            </a:r>
          </a:p>
        </p:txBody>
      </p:sp>
      <p:sp>
        <p:nvSpPr>
          <p:cNvPr id="7" name="Oval Callout 6"/>
          <p:cNvSpPr/>
          <p:nvPr/>
        </p:nvSpPr>
        <p:spPr>
          <a:xfrm>
            <a:off x="7961193" y="4341711"/>
            <a:ext cx="3580263" cy="1842448"/>
          </a:xfrm>
          <a:prstGeom prst="wedgeEllipseCallout">
            <a:avLst>
              <a:gd name="adj1" fmla="val -60478"/>
              <a:gd name="adj2" fmla="val 49907"/>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HfW cursive" panose="00000500000000000000" pitchFamily="2" charset="0"/>
              </a:rPr>
              <a:t>Question</a:t>
            </a:r>
          </a:p>
          <a:p>
            <a:pPr algn="ctr"/>
            <a:r>
              <a:rPr lang="en-GB" dirty="0">
                <a:latin typeface="HfW cursive" panose="00000500000000000000" pitchFamily="2" charset="0"/>
              </a:rPr>
              <a:t>Where would you find this text? What reading material?</a:t>
            </a:r>
          </a:p>
        </p:txBody>
      </p:sp>
    </p:spTree>
    <p:extLst>
      <p:ext uri="{BB962C8B-B14F-4D97-AF65-F5344CB8AC3E}">
        <p14:creationId xmlns:p14="http://schemas.microsoft.com/office/powerpoint/2010/main" val="404027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11184"/>
            <a:ext cx="10515600" cy="1325563"/>
          </a:xfrm>
        </p:spPr>
        <p:txBody>
          <a:bodyPr/>
          <a:lstStyle/>
          <a:p>
            <a:r>
              <a:rPr lang="en-GB" b="1" dirty="0">
                <a:latin typeface="HfW cursive" panose="00000500000000000000" pitchFamily="2" charset="0"/>
              </a:rPr>
              <a:t>Lesson 2 </a:t>
            </a:r>
            <a:r>
              <a:rPr lang="en-GB" b="1" dirty="0">
                <a:latin typeface="Arial" panose="020B0604020202020204" pitchFamily="34" charset="0"/>
                <a:cs typeface="Arial" panose="020B0604020202020204" pitchFamily="34" charset="0"/>
              </a:rPr>
              <a:t>–</a:t>
            </a:r>
            <a:r>
              <a:rPr lang="en-GB" b="1" dirty="0">
                <a:latin typeface="HfW cursive" panose="00000500000000000000" pitchFamily="2" charset="0"/>
              </a:rPr>
              <a:t> 3</a:t>
            </a:r>
            <a:r>
              <a:rPr lang="en-GB" b="1" dirty="0">
                <a:latin typeface="Arial" panose="020B0604020202020204" pitchFamily="34" charset="0"/>
                <a:cs typeface="Arial" panose="020B0604020202020204" pitchFamily="34" charset="0"/>
              </a:rPr>
              <a:t>_</a:t>
            </a:r>
            <a:r>
              <a:rPr lang="en-GB" b="1" dirty="0">
                <a:latin typeface="HfW cursive" panose="00000500000000000000" pitchFamily="2" charset="0"/>
              </a:rPr>
              <a:t>ed openers (Alan Peat)</a:t>
            </a:r>
          </a:p>
        </p:txBody>
      </p:sp>
      <p:pic>
        <p:nvPicPr>
          <p:cNvPr id="5" name="Picture 4"/>
          <p:cNvPicPr>
            <a:picLocks noChangeAspect="1"/>
          </p:cNvPicPr>
          <p:nvPr/>
        </p:nvPicPr>
        <p:blipFill>
          <a:blip r:embed="rId2"/>
          <a:stretch>
            <a:fillRect/>
          </a:stretch>
        </p:blipFill>
        <p:spPr>
          <a:xfrm>
            <a:off x="559202" y="1897038"/>
            <a:ext cx="6924675" cy="4459761"/>
          </a:xfrm>
          <a:prstGeom prst="rect">
            <a:avLst/>
          </a:prstGeom>
        </p:spPr>
      </p:pic>
      <p:sp>
        <p:nvSpPr>
          <p:cNvPr id="6" name="TextBox 5"/>
          <p:cNvSpPr txBox="1"/>
          <p:nvPr/>
        </p:nvSpPr>
        <p:spPr>
          <a:xfrm>
            <a:off x="7996593" y="1726261"/>
            <a:ext cx="3357207" cy="4801314"/>
          </a:xfrm>
          <a:prstGeom prst="rect">
            <a:avLst/>
          </a:prstGeom>
          <a:solidFill>
            <a:schemeClr val="accent2">
              <a:lumMod val="20000"/>
              <a:lumOff val="80000"/>
            </a:schemeClr>
          </a:solidFill>
          <a:ln w="38100">
            <a:solidFill>
              <a:schemeClr val="tx1"/>
            </a:solidFill>
          </a:ln>
        </p:spPr>
        <p:txBody>
          <a:bodyPr wrap="square" rtlCol="0">
            <a:spAutoFit/>
          </a:bodyPr>
          <a:lstStyle/>
          <a:p>
            <a:endParaRPr lang="en-GB" dirty="0">
              <a:latin typeface="HfW cursive" panose="00000500000000000000" pitchFamily="2" charset="0"/>
            </a:endParaRPr>
          </a:p>
          <a:p>
            <a:r>
              <a:rPr lang="en-GB" b="1" dirty="0">
                <a:latin typeface="HfW cursive" panose="00000500000000000000" pitchFamily="2" charset="0"/>
              </a:rPr>
              <a:t>The Rule:</a:t>
            </a:r>
          </a:p>
          <a:p>
            <a:endParaRPr lang="en-GB" dirty="0">
              <a:latin typeface="HfW cursive" panose="00000500000000000000" pitchFamily="2" charset="0"/>
              <a:sym typeface="Wingdings" panose="05000000000000000000" pitchFamily="2" charset="2"/>
            </a:endParaRPr>
          </a:p>
          <a:p>
            <a:r>
              <a:rPr lang="en-GB" dirty="0">
                <a:latin typeface="HfW cursive" panose="00000500000000000000" pitchFamily="2" charset="0"/>
              </a:rPr>
              <a:t>A </a:t>
            </a:r>
            <a:r>
              <a:rPr lang="en-GB" b="1" dirty="0">
                <a:latin typeface="HfW cursive" panose="00000500000000000000" pitchFamily="2" charset="0"/>
              </a:rPr>
              <a:t>3 </a:t>
            </a:r>
            <a:r>
              <a:rPr lang="en-GB" b="1" dirty="0" err="1">
                <a:latin typeface="HfW cursive" panose="00000500000000000000" pitchFamily="2" charset="0"/>
              </a:rPr>
              <a:t>ed</a:t>
            </a:r>
            <a:r>
              <a:rPr lang="en-GB" b="1" dirty="0">
                <a:latin typeface="HfW cursive" panose="00000500000000000000" pitchFamily="2" charset="0"/>
              </a:rPr>
              <a:t> sentence</a:t>
            </a:r>
            <a:r>
              <a:rPr lang="en-GB" dirty="0">
                <a:latin typeface="HfW cursive" panose="00000500000000000000" pitchFamily="2" charset="0"/>
              </a:rPr>
              <a:t> begins with </a:t>
            </a:r>
            <a:r>
              <a:rPr lang="en-GB" b="1" dirty="0">
                <a:latin typeface="HfW cursive" panose="00000500000000000000" pitchFamily="2" charset="0"/>
              </a:rPr>
              <a:t>three</a:t>
            </a:r>
            <a:r>
              <a:rPr lang="en-GB" dirty="0">
                <a:latin typeface="HfW cursive" panose="00000500000000000000" pitchFamily="2" charset="0"/>
              </a:rPr>
              <a:t> related adjectives, each of which ends in </a:t>
            </a:r>
            <a:r>
              <a:rPr lang="en-GB" b="1" dirty="0">
                <a:latin typeface="HfW cursive" panose="00000500000000000000" pitchFamily="2" charset="0"/>
              </a:rPr>
              <a:t>ed</a:t>
            </a:r>
            <a:r>
              <a:rPr lang="en-GB" dirty="0">
                <a:latin typeface="HfW cursive" panose="00000500000000000000" pitchFamily="2" charset="0"/>
              </a:rPr>
              <a:t>. </a:t>
            </a:r>
          </a:p>
          <a:p>
            <a:r>
              <a:rPr lang="en-GB" dirty="0">
                <a:latin typeface="HfW cursive" panose="00000500000000000000" pitchFamily="2" charset="0"/>
              </a:rPr>
              <a:t>The words must be followed by commas. Most </a:t>
            </a:r>
            <a:r>
              <a:rPr lang="en-GB" b="1" dirty="0" err="1">
                <a:latin typeface="HfW cursive" panose="00000500000000000000" pitchFamily="2" charset="0"/>
              </a:rPr>
              <a:t>ed</a:t>
            </a:r>
            <a:r>
              <a:rPr lang="en-GB" dirty="0">
                <a:latin typeface="HfW cursive" panose="00000500000000000000" pitchFamily="2" charset="0"/>
              </a:rPr>
              <a:t> words are used to describe emotions. They are very good for telling your reader about the character and how they are feeling</a:t>
            </a:r>
            <a:r>
              <a:rPr lang="en-GB" dirty="0">
                <a:latin typeface="HfW cursive" panose="00000500000000000000" pitchFamily="2" charset="0"/>
                <a:sym typeface="Wingdings" panose="05000000000000000000" pitchFamily="2" charset="2"/>
              </a:rPr>
              <a:t>.</a:t>
            </a:r>
          </a:p>
          <a:p>
            <a:r>
              <a:rPr lang="en-GB" dirty="0">
                <a:latin typeface="HfW cursive" panose="00000500000000000000" pitchFamily="2" charset="0"/>
                <a:sym typeface="Wingdings" panose="05000000000000000000" pitchFamily="2" charset="2"/>
              </a:rPr>
              <a:t>Go back to the extract, find them and discuss their use.</a:t>
            </a:r>
            <a:endParaRPr lang="en-GB" dirty="0">
              <a:latin typeface="HfW cursive" panose="00000500000000000000" pitchFamily="2" charset="0"/>
            </a:endParaRPr>
          </a:p>
        </p:txBody>
      </p:sp>
    </p:spTree>
    <p:extLst>
      <p:ext uri="{BB962C8B-B14F-4D97-AF65-F5344CB8AC3E}">
        <p14:creationId xmlns:p14="http://schemas.microsoft.com/office/powerpoint/2010/main" val="189232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HfW cursive" panose="00000500000000000000" pitchFamily="2" charset="0"/>
              </a:rPr>
              <a:t>Task 1</a:t>
            </a:r>
          </a:p>
        </p:txBody>
      </p:sp>
      <p:sp>
        <p:nvSpPr>
          <p:cNvPr id="3" name="Content Placeholder 2"/>
          <p:cNvSpPr>
            <a:spLocks noGrp="1"/>
          </p:cNvSpPr>
          <p:nvPr>
            <p:ph idx="1"/>
          </p:nvPr>
        </p:nvSpPr>
        <p:spPr>
          <a:xfrm>
            <a:off x="838200" y="1378425"/>
            <a:ext cx="10515600" cy="5377218"/>
          </a:xfrm>
        </p:spPr>
        <p:txBody>
          <a:bodyPr>
            <a:noAutofit/>
          </a:bodyPr>
          <a:lstStyle/>
          <a:p>
            <a:pPr>
              <a:lnSpc>
                <a:spcPct val="150000"/>
              </a:lnSpc>
            </a:pPr>
            <a:r>
              <a:rPr lang="en-GB" sz="2400" dirty="0">
                <a:latin typeface="HfW cursive" panose="00000500000000000000" pitchFamily="2" charset="0"/>
              </a:rPr>
              <a:t>Brainstorm ‘</a:t>
            </a:r>
            <a:r>
              <a:rPr lang="en-GB" sz="2400" dirty="0" err="1">
                <a:latin typeface="HfW cursive" panose="00000500000000000000" pitchFamily="2" charset="0"/>
              </a:rPr>
              <a:t>ed</a:t>
            </a:r>
            <a:r>
              <a:rPr lang="en-GB" sz="2400" dirty="0">
                <a:latin typeface="HfW cursive" panose="00000500000000000000" pitchFamily="2" charset="0"/>
              </a:rPr>
              <a:t>’ words as a class and categorise them into similar meanings </a:t>
            </a:r>
            <a:r>
              <a:rPr lang="en-GB" sz="2400" dirty="0">
                <a:latin typeface="Arial" panose="020B0604020202020204" pitchFamily="34" charset="0"/>
                <a:cs typeface="Arial" panose="020B0604020202020204" pitchFamily="34" charset="0"/>
              </a:rPr>
              <a:t>–</a:t>
            </a:r>
            <a:r>
              <a:rPr lang="en-GB" sz="2400" dirty="0">
                <a:latin typeface="HfW cursive" panose="00000500000000000000" pitchFamily="2" charset="0"/>
              </a:rPr>
              <a:t> to show emotions. When grouping the words together, it is important that they have the same or a similar meaning in your writing to convey meaning to the information that follows. </a:t>
            </a:r>
            <a:endParaRPr lang="en-GB" sz="2400" b="1" dirty="0">
              <a:latin typeface="HfW cursive" panose="00000500000000000000" pitchFamily="2" charset="0"/>
            </a:endParaRPr>
          </a:p>
        </p:txBody>
      </p:sp>
      <p:pic>
        <p:nvPicPr>
          <p:cNvPr id="5" name="Picture 4"/>
          <p:cNvPicPr>
            <a:picLocks noChangeAspect="1"/>
          </p:cNvPicPr>
          <p:nvPr/>
        </p:nvPicPr>
        <p:blipFill>
          <a:blip r:embed="rId2"/>
          <a:stretch>
            <a:fillRect/>
          </a:stretch>
        </p:blipFill>
        <p:spPr>
          <a:xfrm>
            <a:off x="2448636" y="3884377"/>
            <a:ext cx="5077678" cy="2780633"/>
          </a:xfrm>
          <a:prstGeom prst="rect">
            <a:avLst/>
          </a:prstGeom>
        </p:spPr>
      </p:pic>
      <p:pic>
        <p:nvPicPr>
          <p:cNvPr id="6" name="Picture 5"/>
          <p:cNvPicPr>
            <a:picLocks noChangeAspect="1"/>
          </p:cNvPicPr>
          <p:nvPr/>
        </p:nvPicPr>
        <p:blipFill>
          <a:blip r:embed="rId3"/>
          <a:stretch>
            <a:fillRect/>
          </a:stretch>
        </p:blipFill>
        <p:spPr>
          <a:xfrm>
            <a:off x="7274257" y="3884377"/>
            <a:ext cx="1050876" cy="2780633"/>
          </a:xfrm>
          <a:prstGeom prst="rect">
            <a:avLst/>
          </a:prstGeom>
        </p:spPr>
      </p:pic>
    </p:spTree>
    <p:extLst>
      <p:ext uri="{BB962C8B-B14F-4D97-AF65-F5344CB8AC3E}">
        <p14:creationId xmlns:p14="http://schemas.microsoft.com/office/powerpoint/2010/main" val="3583674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cursive" panose="00000500000000000000" pitchFamily="2" charset="0"/>
              </a:rPr>
              <a:t>Task 2</a:t>
            </a:r>
          </a:p>
        </p:txBody>
      </p:sp>
      <p:sp>
        <p:nvSpPr>
          <p:cNvPr id="3" name="Content Placeholder 2"/>
          <p:cNvSpPr>
            <a:spLocks noGrp="1"/>
          </p:cNvSpPr>
          <p:nvPr>
            <p:ph idx="1"/>
          </p:nvPr>
        </p:nvSpPr>
        <p:spPr>
          <a:xfrm>
            <a:off x="838200" y="1825624"/>
            <a:ext cx="10515600" cy="4779891"/>
          </a:xfrm>
        </p:spPr>
        <p:txBody>
          <a:bodyPr>
            <a:normAutofit fontScale="25000" lnSpcReduction="20000"/>
          </a:bodyPr>
          <a:lstStyle/>
          <a:p>
            <a:pPr algn="just">
              <a:lnSpc>
                <a:spcPct val="120000"/>
              </a:lnSpc>
            </a:pPr>
            <a:r>
              <a:rPr lang="en-GB" sz="6800" dirty="0">
                <a:latin typeface="HfW cursive" panose="00000500000000000000" pitchFamily="2" charset="0"/>
              </a:rPr>
              <a:t>Record three sentences that start with a 3</a:t>
            </a:r>
            <a:r>
              <a:rPr lang="en-GB" sz="6800" dirty="0">
                <a:latin typeface="Arial" panose="020B0604020202020204" pitchFamily="34" charset="0"/>
                <a:cs typeface="Arial" panose="020B0604020202020204" pitchFamily="34" charset="0"/>
              </a:rPr>
              <a:t>_</a:t>
            </a:r>
            <a:r>
              <a:rPr lang="en-GB" sz="6800" dirty="0">
                <a:latin typeface="HfW cursive" panose="00000500000000000000" pitchFamily="2" charset="0"/>
              </a:rPr>
              <a:t>ed opener. The sentences should be about something you have witnessed.</a:t>
            </a:r>
          </a:p>
          <a:p>
            <a:pPr algn="just">
              <a:lnSpc>
                <a:spcPct val="120000"/>
              </a:lnSpc>
            </a:pPr>
            <a:r>
              <a:rPr lang="en-GB" sz="6800" dirty="0">
                <a:latin typeface="HfW cursive" panose="00000500000000000000" pitchFamily="2" charset="0"/>
              </a:rPr>
              <a:t>You must write your sentence in the context of you telling someone a piece of information about something you have witnessed. Pretend that you are telling your friend about the incident of frogs flying past your window as you ate a late night snack in the kitchen. </a:t>
            </a:r>
          </a:p>
          <a:p>
            <a:pPr algn="just">
              <a:lnSpc>
                <a:spcPct val="120000"/>
              </a:lnSpc>
            </a:pPr>
            <a:r>
              <a:rPr lang="en-GB" sz="6800" dirty="0">
                <a:latin typeface="HfW cursive" panose="00000500000000000000" pitchFamily="2" charset="0"/>
              </a:rPr>
              <a:t>You must show that the three adjectives have similar meaning and demonstrate correct use of punctuation.</a:t>
            </a:r>
          </a:p>
          <a:p>
            <a:pPr marL="0" indent="0" algn="just">
              <a:lnSpc>
                <a:spcPct val="120000"/>
              </a:lnSpc>
              <a:buNone/>
            </a:pPr>
            <a:endParaRPr lang="en-GB" sz="6800" dirty="0">
              <a:latin typeface="HfW cursive" panose="00000500000000000000" pitchFamily="2" charset="0"/>
            </a:endParaRPr>
          </a:p>
          <a:p>
            <a:pPr marL="0" indent="0">
              <a:buNone/>
            </a:pPr>
            <a:r>
              <a:rPr lang="en-GB" sz="6800" b="1" dirty="0">
                <a:latin typeface="HfW cursive" panose="00000500000000000000" pitchFamily="2" charset="0"/>
              </a:rPr>
              <a:t>For example:</a:t>
            </a:r>
          </a:p>
          <a:p>
            <a:pPr>
              <a:lnSpc>
                <a:spcPct val="120000"/>
              </a:lnSpc>
            </a:pPr>
            <a:r>
              <a:rPr lang="en-GB" sz="6800" b="1" dirty="0">
                <a:solidFill>
                  <a:srgbClr val="00B050"/>
                </a:solidFill>
                <a:latin typeface="HfW cursive" panose="00000500000000000000" pitchFamily="2" charset="0"/>
              </a:rPr>
              <a:t>Captivated, alarmed, amused, </a:t>
            </a:r>
            <a:r>
              <a:rPr lang="en-GB" sz="6800" b="1" dirty="0">
                <a:latin typeface="HfW cursive" panose="00000500000000000000" pitchFamily="2" charset="0"/>
              </a:rPr>
              <a:t>I looked up to spot a shadow moving across the kitchen wall and oddly, it was in the shape of a frog! </a:t>
            </a:r>
          </a:p>
          <a:p>
            <a:pPr>
              <a:lnSpc>
                <a:spcPct val="120000"/>
              </a:lnSpc>
            </a:pPr>
            <a:r>
              <a:rPr lang="en-GB" sz="6800" b="1" dirty="0">
                <a:solidFill>
                  <a:srgbClr val="00B050"/>
                </a:solidFill>
                <a:latin typeface="HfW cursive" panose="00000500000000000000" pitchFamily="2" charset="0"/>
              </a:rPr>
              <a:t>Confused, concerned, worried,</a:t>
            </a:r>
            <a:r>
              <a:rPr lang="en-GB" sz="6800" b="1" dirty="0">
                <a:latin typeface="HfW cursive" panose="00000500000000000000" pitchFamily="2" charset="0"/>
              </a:rPr>
              <a:t> I knew this was not an every day occurrence and despite feeling very nervous, I got up to investigate. </a:t>
            </a:r>
            <a:endParaRPr lang="en-GB" dirty="0"/>
          </a:p>
        </p:txBody>
      </p:sp>
    </p:spTree>
    <p:extLst>
      <p:ext uri="{BB962C8B-B14F-4D97-AF65-F5344CB8AC3E}">
        <p14:creationId xmlns:p14="http://schemas.microsoft.com/office/powerpoint/2010/main" val="2353121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cursive" panose="00000500000000000000" pitchFamily="2" charset="0"/>
              </a:rPr>
              <a:t>Task 3 </a:t>
            </a:r>
          </a:p>
        </p:txBody>
      </p:sp>
      <p:sp>
        <p:nvSpPr>
          <p:cNvPr id="3" name="Content Placeholder 2"/>
          <p:cNvSpPr>
            <a:spLocks noGrp="1"/>
          </p:cNvSpPr>
          <p:nvPr>
            <p:ph idx="1"/>
          </p:nvPr>
        </p:nvSpPr>
        <p:spPr/>
        <p:txBody>
          <a:bodyPr/>
          <a:lstStyle/>
          <a:p>
            <a:pPr algn="just">
              <a:lnSpc>
                <a:spcPct val="100000"/>
              </a:lnSpc>
            </a:pPr>
            <a:r>
              <a:rPr lang="en-GB" dirty="0">
                <a:latin typeface="HfW cursive" panose="00000500000000000000" pitchFamily="2" charset="0"/>
              </a:rPr>
              <a:t>Now that you know how to group the three adjectives relating to emotions and know where to place the correct punctuation, using </a:t>
            </a:r>
            <a:r>
              <a:rPr lang="en-GB" b="1" dirty="0">
                <a:latin typeface="HfW cursive" panose="00000500000000000000" pitchFamily="2" charset="0"/>
              </a:rPr>
              <a:t>3</a:t>
            </a:r>
            <a:r>
              <a:rPr lang="en-GB" b="1" dirty="0">
                <a:latin typeface="Arial" panose="020B0604020202020204" pitchFamily="34" charset="0"/>
                <a:cs typeface="Arial" panose="020B0604020202020204" pitchFamily="34" charset="0"/>
              </a:rPr>
              <a:t>_</a:t>
            </a:r>
            <a:r>
              <a:rPr lang="en-GB" b="1" dirty="0">
                <a:latin typeface="HfW cursive" panose="00000500000000000000" pitchFamily="2" charset="0"/>
              </a:rPr>
              <a:t>ed</a:t>
            </a:r>
            <a:r>
              <a:rPr lang="en-GB" dirty="0">
                <a:latin typeface="HfW cursive" panose="00000500000000000000" pitchFamily="2" charset="0"/>
              </a:rPr>
              <a:t> sentence openers,  your next task is to write a short paragraph relating to you witnessing something that has occurred in your classroom (your teacher will set up an incident!).</a:t>
            </a:r>
          </a:p>
          <a:p>
            <a:pPr algn="just">
              <a:lnSpc>
                <a:spcPct val="100000"/>
              </a:lnSpc>
            </a:pPr>
            <a:r>
              <a:rPr lang="en-GB" dirty="0">
                <a:latin typeface="HfW cursive" panose="00000500000000000000" pitchFamily="2" charset="0"/>
              </a:rPr>
              <a:t>You are writing it from your perspective so it is important that you show your individual response to what you have witnessed </a:t>
            </a:r>
            <a:r>
              <a:rPr lang="en-GB" dirty="0">
                <a:latin typeface="Arial" panose="020B0604020202020204" pitchFamily="34" charset="0"/>
                <a:cs typeface="Arial" panose="020B0604020202020204" pitchFamily="34" charset="0"/>
              </a:rPr>
              <a:t>–</a:t>
            </a:r>
            <a:r>
              <a:rPr lang="en-GB" dirty="0">
                <a:latin typeface="HfW cursive" panose="00000500000000000000" pitchFamily="2" charset="0"/>
              </a:rPr>
              <a:t> your emotions!</a:t>
            </a:r>
          </a:p>
        </p:txBody>
      </p:sp>
    </p:spTree>
    <p:extLst>
      <p:ext uri="{BB962C8B-B14F-4D97-AF65-F5344CB8AC3E}">
        <p14:creationId xmlns:p14="http://schemas.microsoft.com/office/powerpoint/2010/main" val="775267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7411"/>
            <a:ext cx="10515600" cy="1325563"/>
          </a:xfrm>
        </p:spPr>
        <p:txBody>
          <a:bodyPr/>
          <a:lstStyle/>
          <a:p>
            <a:r>
              <a:rPr lang="en-GB" b="1" dirty="0">
                <a:latin typeface="Letter-join 40" panose="02000805000000020003" pitchFamily="50" charset="0"/>
              </a:rPr>
              <a:t>Lesson 3 </a:t>
            </a:r>
          </a:p>
        </p:txBody>
      </p:sp>
      <p:sp>
        <p:nvSpPr>
          <p:cNvPr id="3" name="Content Placeholder 2"/>
          <p:cNvSpPr>
            <a:spLocks noGrp="1"/>
          </p:cNvSpPr>
          <p:nvPr>
            <p:ph idx="1"/>
          </p:nvPr>
        </p:nvSpPr>
        <p:spPr>
          <a:xfrm>
            <a:off x="838200" y="1346653"/>
            <a:ext cx="10515600" cy="5315404"/>
          </a:xfrm>
        </p:spPr>
        <p:txBody>
          <a:bodyPr>
            <a:normAutofit fontScale="32500" lnSpcReduction="20000"/>
          </a:bodyPr>
          <a:lstStyle/>
          <a:p>
            <a:pPr marL="0" indent="0">
              <a:buNone/>
            </a:pPr>
            <a:endParaRPr lang="en-GB" dirty="0">
              <a:latin typeface="HfW cursive" panose="00000500000000000000" pitchFamily="2" charset="0"/>
            </a:endParaRPr>
          </a:p>
          <a:p>
            <a:pPr>
              <a:lnSpc>
                <a:spcPct val="170000"/>
              </a:lnSpc>
            </a:pPr>
            <a:r>
              <a:rPr lang="en-GB" sz="5500" dirty="0">
                <a:latin typeface="HfW cursive" panose="00000500000000000000" pitchFamily="2" charset="0"/>
              </a:rPr>
              <a:t> </a:t>
            </a:r>
            <a:r>
              <a:rPr lang="en-GB" sz="7400" dirty="0">
                <a:latin typeface="Letter-join 40" panose="02000805000000020003" pitchFamily="50" charset="0"/>
              </a:rPr>
              <a:t>In this lesson, you are going to apply the use of another style of sentence opener - </a:t>
            </a:r>
            <a:r>
              <a:rPr lang="en-GB" sz="8600" b="1" dirty="0">
                <a:latin typeface="Letter-join 40" panose="02000805000000020003" pitchFamily="50" charset="0"/>
              </a:rPr>
              <a:t>position, place, subject, action.</a:t>
            </a:r>
            <a:r>
              <a:rPr lang="en-GB" sz="7400" dirty="0">
                <a:latin typeface="Letter-join 40" panose="02000805000000020003" pitchFamily="50" charset="0"/>
              </a:rPr>
              <a:t> </a:t>
            </a:r>
          </a:p>
          <a:p>
            <a:pPr>
              <a:lnSpc>
                <a:spcPct val="170000"/>
              </a:lnSpc>
            </a:pPr>
            <a:r>
              <a:rPr lang="en-GB" sz="7400" dirty="0">
                <a:latin typeface="Letter-join 40" panose="02000805000000020003" pitchFamily="50" charset="0"/>
              </a:rPr>
              <a:t>On the next slide, is the similar adapted extract of an account where the old lady wakes up and thinks her house had been invaded by flying frogs. See if you can spot the </a:t>
            </a:r>
            <a:r>
              <a:rPr lang="en-GB" sz="8600" b="1" dirty="0">
                <a:latin typeface="Letter-join 40" panose="02000805000000020003" pitchFamily="50" charset="0"/>
              </a:rPr>
              <a:t>position, place, subject, action sentence openers</a:t>
            </a:r>
            <a:r>
              <a:rPr lang="en-GB" sz="7400" dirty="0">
                <a:latin typeface="Letter-join 40" panose="02000805000000020003" pitchFamily="50" charset="0"/>
              </a:rPr>
              <a:t>.</a:t>
            </a:r>
          </a:p>
          <a:p>
            <a:pPr>
              <a:buFont typeface="Wingdings" panose="05000000000000000000" pitchFamily="2" charset="2"/>
              <a:buChar char="Ø"/>
            </a:pPr>
            <a:endParaRPr lang="en-GB" dirty="0">
              <a:latin typeface="HfW cursive" panose="00000500000000000000" pitchFamily="2" charset="0"/>
            </a:endParaRPr>
          </a:p>
        </p:txBody>
      </p:sp>
    </p:spTree>
    <p:extLst>
      <p:ext uri="{BB962C8B-B14F-4D97-AF65-F5344CB8AC3E}">
        <p14:creationId xmlns:p14="http://schemas.microsoft.com/office/powerpoint/2010/main" val="4089271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003" y="160408"/>
            <a:ext cx="10515600" cy="1325563"/>
          </a:xfrm>
        </p:spPr>
        <p:txBody>
          <a:bodyPr/>
          <a:lstStyle/>
          <a:p>
            <a:r>
              <a:rPr lang="en-GB" b="1" dirty="0">
                <a:latin typeface="HfW cursive" panose="00000500000000000000" pitchFamily="2" charset="0"/>
              </a:rPr>
              <a:t>Adapted from Tuesday </a:t>
            </a:r>
          </a:p>
        </p:txBody>
      </p:sp>
      <p:sp>
        <p:nvSpPr>
          <p:cNvPr id="4" name="Rectangle 3"/>
          <p:cNvSpPr/>
          <p:nvPr/>
        </p:nvSpPr>
        <p:spPr>
          <a:xfrm>
            <a:off x="439003" y="1119117"/>
            <a:ext cx="11313994" cy="5132174"/>
          </a:xfrm>
          <a:prstGeom prst="rect">
            <a:avLst/>
          </a:prstGeom>
        </p:spPr>
        <p:txBody>
          <a:bodyPr wrap="square">
            <a:spAutoFit/>
          </a:bodyPr>
          <a:lstStyle/>
          <a:p>
            <a:pPr algn="just">
              <a:lnSpc>
                <a:spcPct val="150000"/>
              </a:lnSpc>
            </a:pPr>
            <a:r>
              <a:rPr lang="en-GB" sz="2000" dirty="0">
                <a:latin typeface="HfW cursive" panose="00000500000000000000" pitchFamily="2" charset="0"/>
              </a:rPr>
              <a:t>In a house situated in the furthest region of the countryside, Mrs May opened her eyes and saw the most bizarre sight! Captivated, alarmed, amused, she knew something was wrong as she thought she had spotted frogs sat on lily pads flying out of her front room window and into the night sky. Questioning herself as to what this sight could possibly have been, she reported:</a:t>
            </a:r>
          </a:p>
          <a:p>
            <a:pPr algn="just">
              <a:lnSpc>
                <a:spcPct val="150000"/>
              </a:lnSpc>
            </a:pPr>
            <a:r>
              <a:rPr lang="en-GB" sz="2000" dirty="0">
                <a:latin typeface="HfW cursive" panose="00000500000000000000" pitchFamily="2" charset="0"/>
              </a:rPr>
              <a:t>‘Whilst in the living room, I was awoken suddenly by a draft of air and droplets of water landing on my arm. Confused, concerned, worried, I knew there had to be something or someone in the house that had caused this and I looked up to spot what I thought were flying frogs. I thought I must be mistaken and rubbed my eyes, however, when I looked again, I saw the cheekiest frog wink at me, flash me a smile and zoom off out of the window and into the darkness!”</a:t>
            </a:r>
          </a:p>
        </p:txBody>
      </p:sp>
    </p:spTree>
    <p:extLst>
      <p:ext uri="{BB962C8B-B14F-4D97-AF65-F5344CB8AC3E}">
        <p14:creationId xmlns:p14="http://schemas.microsoft.com/office/powerpoint/2010/main" val="256460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11184"/>
            <a:ext cx="10515600" cy="1325563"/>
          </a:xfrm>
        </p:spPr>
        <p:txBody>
          <a:bodyPr>
            <a:normAutofit/>
          </a:bodyPr>
          <a:lstStyle/>
          <a:p>
            <a:r>
              <a:rPr lang="en-GB" sz="3600" b="1">
                <a:latin typeface="HfW cursive" panose="00000500000000000000" pitchFamily="2" charset="0"/>
              </a:rPr>
              <a:t>Lesson 3 </a:t>
            </a:r>
            <a:r>
              <a:rPr lang="en-GB" sz="3600" b="1" dirty="0">
                <a:latin typeface="Arial" panose="020B0604020202020204" pitchFamily="34" charset="0"/>
                <a:cs typeface="Arial" panose="020B0604020202020204" pitchFamily="34" charset="0"/>
              </a:rPr>
              <a:t>–</a:t>
            </a:r>
            <a:r>
              <a:rPr lang="en-GB" sz="3600" b="1" dirty="0">
                <a:latin typeface="HfW cursive" panose="00000500000000000000" pitchFamily="2" charset="0"/>
              </a:rPr>
              <a:t> position, place, subject, action (Alan Peat)</a:t>
            </a:r>
          </a:p>
        </p:txBody>
      </p:sp>
      <p:sp>
        <p:nvSpPr>
          <p:cNvPr id="6" name="TextBox 5"/>
          <p:cNvSpPr txBox="1"/>
          <p:nvPr/>
        </p:nvSpPr>
        <p:spPr>
          <a:xfrm>
            <a:off x="4567186" y="4023048"/>
            <a:ext cx="3357207" cy="2523768"/>
          </a:xfrm>
          <a:prstGeom prst="rect">
            <a:avLst/>
          </a:prstGeom>
          <a:solidFill>
            <a:schemeClr val="accent2">
              <a:lumMod val="20000"/>
              <a:lumOff val="80000"/>
            </a:schemeClr>
          </a:solidFill>
          <a:ln w="38100">
            <a:solidFill>
              <a:schemeClr val="tx1"/>
            </a:solidFill>
          </a:ln>
        </p:spPr>
        <p:txBody>
          <a:bodyPr wrap="square" rtlCol="0">
            <a:spAutoFit/>
          </a:bodyPr>
          <a:lstStyle/>
          <a:p>
            <a:r>
              <a:rPr lang="en-GB" b="1" dirty="0">
                <a:latin typeface="HfW cursive" panose="00000500000000000000" pitchFamily="2" charset="0"/>
              </a:rPr>
              <a:t>The Rule:</a:t>
            </a:r>
          </a:p>
          <a:p>
            <a:pPr>
              <a:defRPr/>
            </a:pPr>
            <a:endParaRPr lang="en-GB" altLang="en-US" sz="1400" dirty="0">
              <a:latin typeface="HfW cursive" panose="00000500000000000000" pitchFamily="2" charset="0"/>
              <a:ea typeface="ＭＳ Ｐゴシック" pitchFamily="34" charset="-128"/>
            </a:endParaRPr>
          </a:p>
          <a:p>
            <a:pPr>
              <a:defRPr/>
            </a:pPr>
            <a:r>
              <a:rPr lang="en-GB" altLang="en-US" dirty="0">
                <a:latin typeface="HfW cursive" panose="00000500000000000000" pitchFamily="2" charset="0"/>
                <a:ea typeface="ＭＳ Ｐゴシック" pitchFamily="34" charset="-128"/>
              </a:rPr>
              <a:t>This sentence type opens with a prepositional phrase which describes the position and place of the action in specific terms. </a:t>
            </a:r>
          </a:p>
          <a:p>
            <a:pPr>
              <a:defRPr/>
            </a:pPr>
            <a:r>
              <a:rPr lang="en-GB" altLang="en-US" dirty="0">
                <a:latin typeface="HfW cursive" panose="00000500000000000000" pitchFamily="2" charset="0"/>
                <a:ea typeface="ＭＳ Ｐゴシック" pitchFamily="34" charset="-128"/>
              </a:rPr>
              <a:t>Look at where the punctuation sits.</a:t>
            </a:r>
          </a:p>
        </p:txBody>
      </p:sp>
      <p:sp>
        <p:nvSpPr>
          <p:cNvPr id="9" name="Content Placeholder 2">
            <a:extLst>
              <a:ext uri="{FF2B5EF4-FFF2-40B4-BE49-F238E27FC236}">
                <a16:creationId xmlns:a16="http://schemas.microsoft.com/office/drawing/2014/main" id="{74308D5F-6E43-46A2-B9BB-5EAC300516E5}"/>
              </a:ext>
            </a:extLst>
          </p:cNvPr>
          <p:cNvSpPr>
            <a:spLocks noGrp="1"/>
          </p:cNvSpPr>
          <p:nvPr>
            <p:ph idx="1"/>
          </p:nvPr>
        </p:nvSpPr>
        <p:spPr>
          <a:xfrm>
            <a:off x="519872" y="2341657"/>
            <a:ext cx="9019913" cy="4100086"/>
          </a:xfrm>
        </p:spPr>
        <p:txBody>
          <a:bodyPr>
            <a:normAutofit/>
          </a:bodyPr>
          <a:lstStyle/>
          <a:p>
            <a:pPr marL="0" indent="0">
              <a:buNone/>
              <a:defRPr/>
            </a:pPr>
            <a:r>
              <a:rPr lang="en-GB" altLang="en-US" sz="2400" dirty="0">
                <a:latin typeface="NTPreCursivefk normal" pitchFamily="-84" charset="0"/>
                <a:ea typeface="ＭＳ Ｐゴシック" pitchFamily="34" charset="-128"/>
              </a:rPr>
              <a:t>      </a:t>
            </a:r>
            <a:r>
              <a:rPr lang="en-GB" altLang="en-US" sz="2400" b="1" dirty="0">
                <a:solidFill>
                  <a:srgbClr val="FF0000"/>
                </a:solidFill>
                <a:latin typeface="HfW cursive" panose="00000500000000000000" pitchFamily="2" charset="0"/>
                <a:ea typeface="ＭＳ Ｐゴシック" pitchFamily="34" charset="-128"/>
              </a:rPr>
              <a:t>position                place         subject      action </a:t>
            </a:r>
            <a:endParaRPr lang="en-GB" altLang="en-US" sz="2400" dirty="0">
              <a:latin typeface="HfW cursive" panose="00000500000000000000" pitchFamily="2" charset="0"/>
              <a:ea typeface="ＭＳ Ｐゴシック" pitchFamily="34" charset="-128"/>
            </a:endParaRPr>
          </a:p>
          <a:p>
            <a:pPr eaLnBrk="1" hangingPunct="1">
              <a:defRPr/>
            </a:pPr>
            <a:endParaRPr lang="en-GB" altLang="en-US" sz="2400" dirty="0">
              <a:latin typeface="HfW cursive" panose="00000500000000000000" pitchFamily="2" charset="0"/>
              <a:ea typeface="ＭＳ Ｐゴシック" pitchFamily="34" charset="-128"/>
            </a:endParaRPr>
          </a:p>
          <a:p>
            <a:pPr>
              <a:defRPr/>
            </a:pPr>
            <a:r>
              <a:rPr lang="en-GB" sz="2400" dirty="0">
                <a:latin typeface="HfW cursive" panose="00000500000000000000" pitchFamily="2" charset="0"/>
              </a:rPr>
              <a:t>In a house situated in furthest region of the countryside, Mrs May opened her eyes and saw the most bizarre sight! </a:t>
            </a:r>
            <a:endParaRPr lang="en-GB" altLang="en-US" sz="2400" dirty="0">
              <a:latin typeface="HfW cursive" panose="00000500000000000000" pitchFamily="2" charset="0"/>
              <a:ea typeface="ＭＳ Ｐゴシック" pitchFamily="34" charset="-128"/>
            </a:endParaRPr>
          </a:p>
          <a:p>
            <a:pPr marL="0" indent="0" eaLnBrk="1" hangingPunct="1">
              <a:buNone/>
              <a:defRPr/>
            </a:pPr>
            <a:endParaRPr lang="en-GB" altLang="en-US" sz="2400" dirty="0">
              <a:latin typeface="NTPreCursivefk normal" pitchFamily="-84" charset="0"/>
              <a:ea typeface="ＭＳ Ｐゴシック" pitchFamily="34" charset="-128"/>
            </a:endParaRPr>
          </a:p>
          <a:p>
            <a:pPr marL="0" indent="0">
              <a:buNone/>
              <a:defRPr/>
            </a:pPr>
            <a:r>
              <a:rPr lang="en-GB" sz="2400" b="1" dirty="0">
                <a:solidFill>
                  <a:srgbClr val="FF0000"/>
                </a:solidFill>
                <a:latin typeface="NTPreCursivefk normal" panose="03000400000000000000" pitchFamily="66" charset="0"/>
                <a:ea typeface="ＭＳ Ｐゴシック" pitchFamily="34" charset="-128"/>
              </a:rPr>
              <a:t>      </a:t>
            </a:r>
            <a:endParaRPr lang="en-GB" altLang="en-US" sz="2000" dirty="0">
              <a:latin typeface="NTPreCursivefk normal" panose="03000400000000000000" pitchFamily="66" charset="0"/>
              <a:ea typeface="ＭＳ Ｐゴシック" pitchFamily="34" charset="-128"/>
            </a:endParaRPr>
          </a:p>
        </p:txBody>
      </p:sp>
      <p:cxnSp>
        <p:nvCxnSpPr>
          <p:cNvPr id="10" name="Straight Arrow Connector 9">
            <a:extLst>
              <a:ext uri="{FF2B5EF4-FFF2-40B4-BE49-F238E27FC236}">
                <a16:creationId xmlns:a16="http://schemas.microsoft.com/office/drawing/2014/main" id="{568DEFC0-CBDE-4E6F-8AF4-9DBC7106DF4C}"/>
              </a:ext>
            </a:extLst>
          </p:cNvPr>
          <p:cNvCxnSpPr/>
          <p:nvPr/>
        </p:nvCxnSpPr>
        <p:spPr>
          <a:xfrm flipH="1">
            <a:off x="1558912" y="2775045"/>
            <a:ext cx="251" cy="4893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74B0E6B5-66FA-4175-9265-67C3AC888B29}"/>
              </a:ext>
            </a:extLst>
          </p:cNvPr>
          <p:cNvCxnSpPr/>
          <p:nvPr/>
        </p:nvCxnSpPr>
        <p:spPr>
          <a:xfrm flipH="1">
            <a:off x="2530156" y="2631628"/>
            <a:ext cx="2263791" cy="9986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A6496E9A-45DF-4E6A-B074-A371A604B9E3}"/>
              </a:ext>
            </a:extLst>
          </p:cNvPr>
          <p:cNvCxnSpPr/>
          <p:nvPr/>
        </p:nvCxnSpPr>
        <p:spPr>
          <a:xfrm flipH="1">
            <a:off x="3754656" y="2553031"/>
            <a:ext cx="2957623" cy="107727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02BD61A5-5471-47E2-8FA7-6793530AA6DF}"/>
              </a:ext>
            </a:extLst>
          </p:cNvPr>
          <p:cNvCxnSpPr/>
          <p:nvPr/>
        </p:nvCxnSpPr>
        <p:spPr>
          <a:xfrm flipH="1">
            <a:off x="5270600" y="2600778"/>
            <a:ext cx="2758131" cy="102952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7279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cursive" panose="00000500000000000000" pitchFamily="2" charset="0"/>
              </a:rPr>
              <a:t>Task 1 &amp; 2 </a:t>
            </a:r>
          </a:p>
        </p:txBody>
      </p:sp>
      <p:sp>
        <p:nvSpPr>
          <p:cNvPr id="4" name="TextBox 3"/>
          <p:cNvSpPr txBox="1"/>
          <p:nvPr/>
        </p:nvSpPr>
        <p:spPr>
          <a:xfrm>
            <a:off x="838200" y="1690688"/>
            <a:ext cx="10126639" cy="2169825"/>
          </a:xfrm>
          <a:prstGeom prst="rect">
            <a:avLst/>
          </a:prstGeom>
          <a:noFill/>
        </p:spPr>
        <p:txBody>
          <a:bodyPr wrap="square" rtlCol="0">
            <a:spAutoFit/>
          </a:bodyPr>
          <a:lstStyle/>
          <a:p>
            <a:pPr>
              <a:lnSpc>
                <a:spcPct val="150000"/>
              </a:lnSpc>
            </a:pPr>
            <a:r>
              <a:rPr lang="en-GB" dirty="0">
                <a:latin typeface="HfW cursive" panose="00000500000000000000" pitchFamily="2" charset="0"/>
              </a:rPr>
              <a:t>You are now going to work with a partner to </a:t>
            </a:r>
            <a:r>
              <a:rPr lang="en-GB" b="1" dirty="0">
                <a:latin typeface="HfW cursive" panose="00000500000000000000" pitchFamily="2" charset="0"/>
              </a:rPr>
              <a:t>‘prove it’ </a:t>
            </a:r>
            <a:r>
              <a:rPr lang="en-GB" dirty="0">
                <a:latin typeface="HfW cursive" panose="00000500000000000000" pitchFamily="2" charset="0"/>
              </a:rPr>
              <a:t>and</a:t>
            </a:r>
            <a:r>
              <a:rPr lang="en-GB" b="1" dirty="0">
                <a:latin typeface="HfW cursive" panose="00000500000000000000" pitchFamily="2" charset="0"/>
              </a:rPr>
              <a:t> </a:t>
            </a:r>
            <a:r>
              <a:rPr lang="en-GB" dirty="0">
                <a:latin typeface="HfW cursive" panose="00000500000000000000" pitchFamily="2" charset="0"/>
              </a:rPr>
              <a:t>find the </a:t>
            </a:r>
            <a:r>
              <a:rPr lang="en-GB" b="1" dirty="0">
                <a:latin typeface="HfW cursive" panose="00000500000000000000" pitchFamily="2" charset="0"/>
              </a:rPr>
              <a:t>position, place, subject and action</a:t>
            </a:r>
            <a:r>
              <a:rPr lang="en-GB" dirty="0">
                <a:latin typeface="HfW cursive" panose="00000500000000000000" pitchFamily="2" charset="0"/>
              </a:rPr>
              <a:t> in the sentences on the next two slides. Draw a line to show your understanding of this sentence structure on your activity sheet. See the example below to help you set it out. You must also be able to </a:t>
            </a:r>
            <a:r>
              <a:rPr lang="en-GB" b="1" dirty="0">
                <a:latin typeface="HfW cursive" panose="00000500000000000000" pitchFamily="2" charset="0"/>
              </a:rPr>
              <a:t>explain</a:t>
            </a:r>
            <a:r>
              <a:rPr lang="en-GB" dirty="0">
                <a:latin typeface="HfW cursive" panose="00000500000000000000" pitchFamily="2" charset="0"/>
              </a:rPr>
              <a:t> to your partner </a:t>
            </a:r>
            <a:r>
              <a:rPr lang="en-GB" b="1" dirty="0">
                <a:latin typeface="HfW cursive" panose="00000500000000000000" pitchFamily="2" charset="0"/>
              </a:rPr>
              <a:t>the meaning of position, [place, subject and action</a:t>
            </a:r>
            <a:r>
              <a:rPr lang="en-GB" dirty="0">
                <a:latin typeface="HfW cursive" panose="00000500000000000000" pitchFamily="2" charset="0"/>
              </a:rPr>
              <a:t>.</a:t>
            </a:r>
          </a:p>
        </p:txBody>
      </p:sp>
      <p:sp>
        <p:nvSpPr>
          <p:cNvPr id="8" name="TextBox 7"/>
          <p:cNvSpPr txBox="1"/>
          <p:nvPr/>
        </p:nvSpPr>
        <p:spPr>
          <a:xfrm>
            <a:off x="838200" y="4353636"/>
            <a:ext cx="10967113" cy="2308324"/>
          </a:xfrm>
          <a:prstGeom prst="rect">
            <a:avLst/>
          </a:prstGeom>
          <a:noFill/>
        </p:spPr>
        <p:txBody>
          <a:bodyPr wrap="square" rtlCol="0">
            <a:spAutoFit/>
          </a:bodyPr>
          <a:lstStyle/>
          <a:p>
            <a:r>
              <a:rPr lang="en-GB" dirty="0">
                <a:latin typeface="HfW cursive" panose="00000500000000000000" pitchFamily="2" charset="0"/>
              </a:rPr>
              <a:t>Beneath the starry sky, in an abandoned church yard, a tree whistled in the gentle breeze.</a:t>
            </a:r>
          </a:p>
          <a:p>
            <a:endParaRPr lang="en-GB" dirty="0">
              <a:latin typeface="HfW cursive" panose="00000500000000000000" pitchFamily="2" charset="0"/>
            </a:endParaRPr>
          </a:p>
          <a:p>
            <a:endParaRPr lang="en-GB" dirty="0">
              <a:latin typeface="HfW cursive" panose="00000500000000000000" pitchFamily="2" charset="0"/>
            </a:endParaRPr>
          </a:p>
          <a:p>
            <a:r>
              <a:rPr lang="en-GB" dirty="0">
                <a:latin typeface="HfW cursive" panose="00000500000000000000" pitchFamily="2" charset="0"/>
              </a:rPr>
              <a:t>position		              place		         subject	action</a:t>
            </a:r>
          </a:p>
          <a:p>
            <a:endParaRPr lang="en-GB" dirty="0"/>
          </a:p>
          <a:p>
            <a:endParaRPr lang="en-GB" dirty="0"/>
          </a:p>
          <a:p>
            <a:endParaRPr lang="en-GB" dirty="0"/>
          </a:p>
          <a:p>
            <a:endParaRPr lang="en-GB" dirty="0"/>
          </a:p>
        </p:txBody>
      </p:sp>
      <p:cxnSp>
        <p:nvCxnSpPr>
          <p:cNvPr id="10" name="Straight Arrow Connector 9"/>
          <p:cNvCxnSpPr/>
          <p:nvPr/>
        </p:nvCxnSpPr>
        <p:spPr>
          <a:xfrm flipV="1">
            <a:off x="1392072" y="4653887"/>
            <a:ext cx="0" cy="47767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flipV="1">
            <a:off x="4410502" y="4719851"/>
            <a:ext cx="0" cy="47767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flipV="1">
            <a:off x="7715535" y="4710751"/>
            <a:ext cx="0" cy="47767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flipV="1">
            <a:off x="8618561" y="4719851"/>
            <a:ext cx="0" cy="47767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1408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HfW cursive" panose="00000500000000000000" pitchFamily="2" charset="0"/>
              </a:rPr>
              <a:t>Task 3</a:t>
            </a:r>
          </a:p>
        </p:txBody>
      </p:sp>
      <p:sp>
        <p:nvSpPr>
          <p:cNvPr id="3" name="Content Placeholder 2"/>
          <p:cNvSpPr>
            <a:spLocks noGrp="1"/>
          </p:cNvSpPr>
          <p:nvPr>
            <p:ph idx="1"/>
          </p:nvPr>
        </p:nvSpPr>
        <p:spPr/>
        <p:txBody>
          <a:bodyPr>
            <a:normAutofit fontScale="92500" lnSpcReduction="10000"/>
          </a:bodyPr>
          <a:lstStyle/>
          <a:p>
            <a:pPr>
              <a:lnSpc>
                <a:spcPct val="150000"/>
              </a:lnSpc>
            </a:pPr>
            <a:r>
              <a:rPr lang="en-GB" dirty="0">
                <a:latin typeface="HfW cursive" panose="00000500000000000000" pitchFamily="2" charset="0"/>
              </a:rPr>
              <a:t>Using the image on the next slide, you will pretend that you have entered the scene and witnessed the sights before you.</a:t>
            </a:r>
          </a:p>
          <a:p>
            <a:pPr>
              <a:lnSpc>
                <a:spcPct val="150000"/>
              </a:lnSpc>
            </a:pPr>
            <a:r>
              <a:rPr lang="en-GB" dirty="0">
                <a:latin typeface="HfW cursive" panose="00000500000000000000" pitchFamily="2" charset="0"/>
              </a:rPr>
              <a:t>In a paragraph, record your thoughts.</a:t>
            </a:r>
          </a:p>
          <a:p>
            <a:pPr>
              <a:lnSpc>
                <a:spcPct val="150000"/>
              </a:lnSpc>
            </a:pPr>
            <a:r>
              <a:rPr lang="en-GB" dirty="0">
                <a:latin typeface="HfW cursive" panose="00000500000000000000" pitchFamily="2" charset="0"/>
              </a:rPr>
              <a:t>You must include at least one sentence that includes: position, place, subject and action.</a:t>
            </a:r>
          </a:p>
          <a:p>
            <a:pPr>
              <a:lnSpc>
                <a:spcPct val="150000"/>
              </a:lnSpc>
            </a:pPr>
            <a:r>
              <a:rPr lang="en-GB" dirty="0">
                <a:latin typeface="HfW cursive" panose="00000500000000000000" pitchFamily="2" charset="0"/>
              </a:rPr>
              <a:t>You may also wish to include a 3</a:t>
            </a:r>
            <a:r>
              <a:rPr lang="en-GB" dirty="0">
                <a:latin typeface="Arial" panose="020B0604020202020204" pitchFamily="34" charset="0"/>
                <a:cs typeface="Arial" panose="020B0604020202020204" pitchFamily="34" charset="0"/>
              </a:rPr>
              <a:t>_</a:t>
            </a:r>
            <a:r>
              <a:rPr lang="en-GB" dirty="0">
                <a:latin typeface="HfW cursive" panose="00000500000000000000" pitchFamily="2" charset="0"/>
              </a:rPr>
              <a:t>ed sentence opener to apply your learning from yesterday’s lesson.</a:t>
            </a:r>
          </a:p>
        </p:txBody>
      </p:sp>
    </p:spTree>
    <p:extLst>
      <p:ext uri="{BB962C8B-B14F-4D97-AF65-F5344CB8AC3E}">
        <p14:creationId xmlns:p14="http://schemas.microsoft.com/office/powerpoint/2010/main" val="10458784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E8FBE-DB69-45AE-B64F-78386A489EDD}"/>
              </a:ext>
            </a:extLst>
          </p:cNvPr>
          <p:cNvSpPr>
            <a:spLocks noGrp="1"/>
          </p:cNvSpPr>
          <p:nvPr>
            <p:ph type="title"/>
          </p:nvPr>
        </p:nvSpPr>
        <p:spPr/>
        <p:txBody>
          <a:bodyPr/>
          <a:lstStyle/>
          <a:p>
            <a:pPr algn="ctr"/>
            <a:r>
              <a:rPr lang="en-GB" dirty="0">
                <a:latin typeface="Letter-join 40" panose="02000805000000020003" pitchFamily="50" charset="0"/>
              </a:rPr>
              <a:t>Task 3 Continued- Imagine you are Mrs May  </a:t>
            </a:r>
          </a:p>
        </p:txBody>
      </p:sp>
      <p:pic>
        <p:nvPicPr>
          <p:cNvPr id="5" name="Content Placeholder 4">
            <a:extLst>
              <a:ext uri="{FF2B5EF4-FFF2-40B4-BE49-F238E27FC236}">
                <a16:creationId xmlns:a16="http://schemas.microsoft.com/office/drawing/2014/main" id="{4D12A553-8A61-46B0-9341-D48B0BCCC6E1}"/>
              </a:ext>
            </a:extLst>
          </p:cNvPr>
          <p:cNvPicPr>
            <a:picLocks noGrp="1" noChangeAspect="1"/>
          </p:cNvPicPr>
          <p:nvPr>
            <p:ph idx="1"/>
          </p:nvPr>
        </p:nvPicPr>
        <p:blipFill>
          <a:blip r:embed="rId2"/>
          <a:stretch>
            <a:fillRect/>
          </a:stretch>
        </p:blipFill>
        <p:spPr>
          <a:xfrm>
            <a:off x="1097280" y="1825625"/>
            <a:ext cx="9509482" cy="4586694"/>
          </a:xfrm>
        </p:spPr>
      </p:pic>
    </p:spTree>
    <p:extLst>
      <p:ext uri="{BB962C8B-B14F-4D97-AF65-F5344CB8AC3E}">
        <p14:creationId xmlns:p14="http://schemas.microsoft.com/office/powerpoint/2010/main" val="25869798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20">
            <a:extLst>
              <a:ext uri="{FF2B5EF4-FFF2-40B4-BE49-F238E27FC236}">
                <a16:creationId xmlns:a16="http://schemas.microsoft.com/office/drawing/2014/main" id="{B082622D-AAF3-4897-8629-FC918530D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2" name="Rectangle 22">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rgbClr val="E1E1E1"/>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5432A3F-7F47-4D84-9AA5-489F66A44A8E}"/>
              </a:ext>
            </a:extLst>
          </p:cNvPr>
          <p:cNvSpPr>
            <a:spLocks noGrp="1"/>
          </p:cNvSpPr>
          <p:nvPr>
            <p:ph type="title"/>
          </p:nvPr>
        </p:nvSpPr>
        <p:spPr>
          <a:xfrm>
            <a:off x="1046746" y="641850"/>
            <a:ext cx="3611880" cy="1535865"/>
          </a:xfrm>
        </p:spPr>
        <p:txBody>
          <a:bodyPr>
            <a:normAutofit fontScale="90000"/>
          </a:bodyPr>
          <a:lstStyle/>
          <a:p>
            <a:r>
              <a:rPr lang="en-GB" sz="3200">
                <a:latin typeface="Letter-join 40" panose="02000805000000020003" pitchFamily="50" charset="0"/>
              </a:rPr>
              <a:t>Lesson 4 – Creating a timeline of events </a:t>
            </a:r>
          </a:p>
        </p:txBody>
      </p:sp>
      <p:sp>
        <p:nvSpPr>
          <p:cNvPr id="33" name="Rectangle 24">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4" name="Rectangle 26">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140063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D2888A1-376D-438A-BB57-E105DFAF3F09}"/>
              </a:ext>
            </a:extLst>
          </p:cNvPr>
          <p:cNvSpPr>
            <a:spLocks noGrp="1"/>
          </p:cNvSpPr>
          <p:nvPr>
            <p:ph idx="1"/>
          </p:nvPr>
        </p:nvSpPr>
        <p:spPr>
          <a:xfrm>
            <a:off x="5300640" y="641850"/>
            <a:ext cx="6053160" cy="1535865"/>
          </a:xfrm>
        </p:spPr>
        <p:txBody>
          <a:bodyPr anchor="ctr">
            <a:normAutofit/>
          </a:bodyPr>
          <a:lstStyle/>
          <a:p>
            <a:r>
              <a:rPr lang="en-GB" sz="1100">
                <a:latin typeface="Letter-join 40" panose="02000805000000020003" pitchFamily="50" charset="0"/>
              </a:rPr>
              <a:t>For this lesson, we are going to map out a timeline of the events of Tuesday night. </a:t>
            </a:r>
          </a:p>
          <a:p>
            <a:r>
              <a:rPr lang="en-GB" sz="1100">
                <a:latin typeface="Letter-join 40" panose="02000805000000020003" pitchFamily="50" charset="0"/>
              </a:rPr>
              <a:t>We will bullet point the various key events and write a brief description about each event. </a:t>
            </a:r>
          </a:p>
          <a:p>
            <a:r>
              <a:rPr lang="en-GB" sz="1100">
                <a:latin typeface="Letter-join 40" panose="02000805000000020003" pitchFamily="50" charset="0"/>
              </a:rPr>
              <a:t>This visual timeline takes us through the story</a:t>
            </a:r>
          </a:p>
          <a:p>
            <a:r>
              <a:rPr lang="en-GB" sz="1100">
                <a:latin typeface="Letter-join 40" panose="02000805000000020003" pitchFamily="50" charset="0"/>
              </a:rPr>
              <a:t>These are the points that you need to be familiar with in your role as an expert witness</a:t>
            </a:r>
          </a:p>
          <a:p>
            <a:endParaRPr lang="en-GB" sz="1100">
              <a:latin typeface="Letter-join 40" panose="02000805000000020003" pitchFamily="50" charset="0"/>
            </a:endParaRPr>
          </a:p>
        </p:txBody>
      </p:sp>
      <p:pic>
        <p:nvPicPr>
          <p:cNvPr id="5" name="Picture 4">
            <a:extLst>
              <a:ext uri="{FF2B5EF4-FFF2-40B4-BE49-F238E27FC236}">
                <a16:creationId xmlns:a16="http://schemas.microsoft.com/office/drawing/2014/main" id="{B4F66264-48EB-4559-900A-EA3F1F054FE1}"/>
              </a:ext>
            </a:extLst>
          </p:cNvPr>
          <p:cNvPicPr>
            <a:picLocks noChangeAspect="1"/>
          </p:cNvPicPr>
          <p:nvPr/>
        </p:nvPicPr>
        <p:blipFill rotWithShape="1">
          <a:blip r:embed="rId2"/>
          <a:srcRect l="662" r="1" b="1"/>
          <a:stretch/>
        </p:blipFill>
        <p:spPr>
          <a:xfrm>
            <a:off x="554416" y="2731167"/>
            <a:ext cx="11167447" cy="3484983"/>
          </a:xfrm>
          <a:prstGeom prst="rect">
            <a:avLst/>
          </a:prstGeom>
        </p:spPr>
      </p:pic>
    </p:spTree>
    <p:extLst>
      <p:ext uri="{BB962C8B-B14F-4D97-AF65-F5344CB8AC3E}">
        <p14:creationId xmlns:p14="http://schemas.microsoft.com/office/powerpoint/2010/main" val="1000067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6DB01-BF8E-4E64-9701-49FF43DB0CD9}"/>
              </a:ext>
            </a:extLst>
          </p:cNvPr>
          <p:cNvSpPr>
            <a:spLocks noGrp="1"/>
          </p:cNvSpPr>
          <p:nvPr>
            <p:ph type="title"/>
          </p:nvPr>
        </p:nvSpPr>
        <p:spPr>
          <a:xfrm>
            <a:off x="648930" y="140767"/>
            <a:ext cx="3505495" cy="811161"/>
          </a:xfrm>
        </p:spPr>
        <p:txBody>
          <a:bodyPr>
            <a:normAutofit/>
          </a:bodyPr>
          <a:lstStyle/>
          <a:p>
            <a:r>
              <a:rPr lang="en-GB" sz="3600" dirty="0">
                <a:latin typeface="Letter-join 40" panose="02000805000000020003" pitchFamily="50" charset="0"/>
              </a:rPr>
              <a:t>Todays task </a:t>
            </a:r>
          </a:p>
        </p:txBody>
      </p:sp>
      <p:sp>
        <p:nvSpPr>
          <p:cNvPr id="3" name="Content Placeholder 2">
            <a:extLst>
              <a:ext uri="{FF2B5EF4-FFF2-40B4-BE49-F238E27FC236}">
                <a16:creationId xmlns:a16="http://schemas.microsoft.com/office/drawing/2014/main" id="{F2BDD7F9-E010-4769-8232-B2B1456497A5}"/>
              </a:ext>
            </a:extLst>
          </p:cNvPr>
          <p:cNvSpPr>
            <a:spLocks noGrp="1"/>
          </p:cNvSpPr>
          <p:nvPr>
            <p:ph idx="1"/>
          </p:nvPr>
        </p:nvSpPr>
        <p:spPr>
          <a:xfrm>
            <a:off x="366337" y="951928"/>
            <a:ext cx="3990126" cy="5560632"/>
          </a:xfrm>
        </p:spPr>
        <p:txBody>
          <a:bodyPr>
            <a:normAutofit fontScale="77500" lnSpcReduction="20000"/>
          </a:bodyPr>
          <a:lstStyle/>
          <a:p>
            <a:r>
              <a:rPr lang="en-GB" sz="2000" dirty="0">
                <a:latin typeface="Letter-join 40" panose="02000805000000020003" pitchFamily="50" charset="0"/>
              </a:rPr>
              <a:t>Using the written timeline, make brief notes in each section to explain what happened. </a:t>
            </a:r>
          </a:p>
          <a:p>
            <a:pPr marL="0" indent="0">
              <a:buNone/>
            </a:pPr>
            <a:endParaRPr lang="en-GB" sz="2000" dirty="0">
              <a:latin typeface="Letter-join 40" panose="02000805000000020003" pitchFamily="50" charset="0"/>
            </a:endParaRPr>
          </a:p>
          <a:p>
            <a:r>
              <a:rPr lang="en-GB" sz="2000" b="1" dirty="0">
                <a:highlight>
                  <a:srgbClr val="FFFF00"/>
                </a:highlight>
                <a:latin typeface="Letter-join 40" panose="02000805000000020003" pitchFamily="50" charset="0"/>
              </a:rPr>
              <a:t>Additional note: for our sentence stacker lessons, we will be writing witness accounts for the following key events </a:t>
            </a:r>
          </a:p>
          <a:p>
            <a:endParaRPr lang="en-GB" sz="2000" b="1" dirty="0">
              <a:highlight>
                <a:srgbClr val="FFFF00"/>
              </a:highlight>
              <a:latin typeface="Letter-join 40" panose="02000805000000020003" pitchFamily="50" charset="0"/>
            </a:endParaRPr>
          </a:p>
          <a:p>
            <a:r>
              <a:rPr lang="en-GB" sz="2000" b="1" dirty="0">
                <a:highlight>
                  <a:srgbClr val="FFFF00"/>
                </a:highlight>
                <a:latin typeface="Letter-join 40" panose="02000805000000020003" pitchFamily="50" charset="0"/>
              </a:rPr>
              <a:t>Approaching the town </a:t>
            </a:r>
          </a:p>
          <a:p>
            <a:r>
              <a:rPr lang="en-GB" sz="2000" b="1" dirty="0">
                <a:highlight>
                  <a:srgbClr val="FFFF00"/>
                </a:highlight>
                <a:latin typeface="Letter-join 40" panose="02000805000000020003" pitchFamily="50" charset="0"/>
              </a:rPr>
              <a:t>11:21 </a:t>
            </a:r>
          </a:p>
          <a:p>
            <a:r>
              <a:rPr lang="en-GB" sz="2000" b="1" dirty="0">
                <a:highlight>
                  <a:srgbClr val="FFFF00"/>
                </a:highlight>
                <a:latin typeface="Letter-join 40" panose="02000805000000020003" pitchFamily="50" charset="0"/>
              </a:rPr>
              <a:t>Dog chasing </a:t>
            </a:r>
          </a:p>
          <a:p>
            <a:endParaRPr lang="en-GB" sz="2000" b="1" dirty="0">
              <a:highlight>
                <a:srgbClr val="FFFF00"/>
              </a:highlight>
              <a:latin typeface="Letter-join 40" panose="02000805000000020003" pitchFamily="50" charset="0"/>
            </a:endParaRPr>
          </a:p>
          <a:p>
            <a:r>
              <a:rPr lang="en-GB" sz="2000" b="1" dirty="0">
                <a:highlight>
                  <a:srgbClr val="FFFF00"/>
                </a:highlight>
                <a:latin typeface="Letter-join 40" panose="02000805000000020003" pitchFamily="50" charset="0"/>
              </a:rPr>
              <a:t>This means that today, you can decide in advance which key event in the story you will be an expert witness for. </a:t>
            </a:r>
          </a:p>
          <a:p>
            <a:r>
              <a:rPr lang="en-GB" sz="2000" b="1" dirty="0">
                <a:highlight>
                  <a:srgbClr val="FFFF00"/>
                </a:highlight>
                <a:latin typeface="Letter-join 40" panose="02000805000000020003" pitchFamily="50" charset="0"/>
              </a:rPr>
              <a:t>Will you be Mrs May? </a:t>
            </a:r>
          </a:p>
          <a:p>
            <a:r>
              <a:rPr lang="en-GB" sz="2000" b="1" dirty="0">
                <a:highlight>
                  <a:srgbClr val="FFFF00"/>
                </a:highlight>
                <a:latin typeface="Letter-join 40" panose="02000805000000020003" pitchFamily="50" charset="0"/>
              </a:rPr>
              <a:t>Will you be the detective at the end of the story? </a:t>
            </a:r>
          </a:p>
          <a:p>
            <a:r>
              <a:rPr lang="en-GB" sz="2000" b="1" dirty="0">
                <a:highlight>
                  <a:srgbClr val="FFFF00"/>
                </a:highlight>
                <a:latin typeface="Letter-join 40" panose="02000805000000020003" pitchFamily="50" charset="0"/>
              </a:rPr>
              <a:t>Will you be a resident out walking your pet dog? </a:t>
            </a:r>
          </a:p>
          <a:p>
            <a:endParaRPr lang="en-GB" sz="2000" dirty="0">
              <a:latin typeface="Letter-join 40" panose="02000805000000020003" pitchFamily="50" charset="0"/>
            </a:endParaRPr>
          </a:p>
        </p:txBody>
      </p:sp>
      <p:sp>
        <p:nvSpPr>
          <p:cNvPr id="10"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CA44533-D764-45E6-B537-AFDF8C13EC07}"/>
              </a:ext>
            </a:extLst>
          </p:cNvPr>
          <p:cNvPicPr>
            <a:picLocks noChangeAspect="1"/>
          </p:cNvPicPr>
          <p:nvPr/>
        </p:nvPicPr>
        <p:blipFill>
          <a:blip r:embed="rId2"/>
          <a:stretch>
            <a:fillRect/>
          </a:stretch>
        </p:blipFill>
        <p:spPr>
          <a:xfrm>
            <a:off x="5405862" y="951928"/>
            <a:ext cx="6019331" cy="4950898"/>
          </a:xfrm>
          <a:prstGeom prst="rect">
            <a:avLst/>
          </a:prstGeom>
          <a:effectLst/>
        </p:spPr>
      </p:pic>
    </p:spTree>
    <p:extLst>
      <p:ext uri="{BB962C8B-B14F-4D97-AF65-F5344CB8AC3E}">
        <p14:creationId xmlns:p14="http://schemas.microsoft.com/office/powerpoint/2010/main" val="1943859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E7537-231A-4EA2-917C-B61DA60C210B}"/>
              </a:ext>
            </a:extLst>
          </p:cNvPr>
          <p:cNvSpPr>
            <a:spLocks noGrp="1"/>
          </p:cNvSpPr>
          <p:nvPr>
            <p:ph type="title"/>
          </p:nvPr>
        </p:nvSpPr>
        <p:spPr/>
        <p:txBody>
          <a:bodyPr/>
          <a:lstStyle/>
          <a:p>
            <a:r>
              <a:rPr lang="en-GB" dirty="0">
                <a:latin typeface="Letter-join 40" panose="02000805000000020003" pitchFamily="50" charset="0"/>
              </a:rPr>
              <a:t>Sentence stacker Lesson 5 – Key event – Approaching the town </a:t>
            </a:r>
          </a:p>
        </p:txBody>
      </p:sp>
      <p:sp>
        <p:nvSpPr>
          <p:cNvPr id="3" name="Content Placeholder 2">
            <a:extLst>
              <a:ext uri="{FF2B5EF4-FFF2-40B4-BE49-F238E27FC236}">
                <a16:creationId xmlns:a16="http://schemas.microsoft.com/office/drawing/2014/main" id="{77CFC25F-73F0-46C5-89AD-F33458F2A21F}"/>
              </a:ext>
            </a:extLst>
          </p:cNvPr>
          <p:cNvSpPr>
            <a:spLocks noGrp="1"/>
          </p:cNvSpPr>
          <p:nvPr>
            <p:ph idx="1"/>
          </p:nvPr>
        </p:nvSpPr>
        <p:spPr/>
        <p:txBody>
          <a:bodyPr/>
          <a:lstStyle/>
          <a:p>
            <a:r>
              <a:rPr lang="en-GB" dirty="0">
                <a:latin typeface="Letter-join 40" panose="02000805000000020003" pitchFamily="50" charset="0"/>
              </a:rPr>
              <a:t>Witness account from Miss Lovely, driving home from work. </a:t>
            </a:r>
          </a:p>
          <a:p>
            <a:endParaRPr lang="en-GB" dirty="0">
              <a:latin typeface="Letter-join 40" panose="02000805000000020003" pitchFamily="50" charset="0"/>
            </a:endParaRPr>
          </a:p>
          <a:p>
            <a:r>
              <a:rPr lang="en-GB" dirty="0">
                <a:latin typeface="Letter-join 40" panose="02000805000000020003" pitchFamily="50" charset="0"/>
              </a:rPr>
              <a:t>Writing features we will cover </a:t>
            </a:r>
          </a:p>
          <a:p>
            <a:r>
              <a:rPr lang="en-GB" dirty="0">
                <a:highlight>
                  <a:srgbClr val="FFFF00"/>
                </a:highlight>
                <a:latin typeface="Letter-join 40" panose="02000805000000020003" pitchFamily="50" charset="0"/>
              </a:rPr>
              <a:t>Embedded clauses</a:t>
            </a:r>
          </a:p>
          <a:p>
            <a:r>
              <a:rPr lang="en-GB" dirty="0">
                <a:highlight>
                  <a:srgbClr val="FFFF00"/>
                </a:highlight>
                <a:latin typeface="Letter-join 40" panose="02000805000000020003" pitchFamily="50" charset="0"/>
              </a:rPr>
              <a:t>3-ed sentences </a:t>
            </a:r>
          </a:p>
          <a:p>
            <a:r>
              <a:rPr lang="en-GB" dirty="0">
                <a:highlight>
                  <a:srgbClr val="FFFF00"/>
                </a:highlight>
                <a:latin typeface="Letter-join 40" panose="02000805000000020003" pitchFamily="50" charset="0"/>
              </a:rPr>
              <a:t>Fronted/time adverbials  </a:t>
            </a:r>
          </a:p>
        </p:txBody>
      </p:sp>
    </p:spTree>
    <p:extLst>
      <p:ext uri="{BB962C8B-B14F-4D97-AF65-F5344CB8AC3E}">
        <p14:creationId xmlns:p14="http://schemas.microsoft.com/office/powerpoint/2010/main" val="13278606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924CF-9F55-4EB9-AECC-180B2A099689}"/>
              </a:ext>
            </a:extLst>
          </p:cNvPr>
          <p:cNvSpPr>
            <a:spLocks noGrp="1"/>
          </p:cNvSpPr>
          <p:nvPr>
            <p:ph type="title"/>
          </p:nvPr>
        </p:nvSpPr>
        <p:spPr/>
        <p:txBody>
          <a:bodyPr/>
          <a:lstStyle/>
          <a:p>
            <a:r>
              <a:rPr lang="en-GB" dirty="0">
                <a:latin typeface="Letter-join 40" panose="02000805000000020003" pitchFamily="50" charset="0"/>
              </a:rPr>
              <a:t>Sentence 1- embedded clauses  </a:t>
            </a:r>
          </a:p>
        </p:txBody>
      </p:sp>
      <p:sp>
        <p:nvSpPr>
          <p:cNvPr id="3" name="Content Placeholder 2">
            <a:extLst>
              <a:ext uri="{FF2B5EF4-FFF2-40B4-BE49-F238E27FC236}">
                <a16:creationId xmlns:a16="http://schemas.microsoft.com/office/drawing/2014/main" id="{01374CCE-00AA-4630-B42E-2DDE2820C926}"/>
              </a:ext>
            </a:extLst>
          </p:cNvPr>
          <p:cNvSpPr>
            <a:spLocks noGrp="1"/>
          </p:cNvSpPr>
          <p:nvPr>
            <p:ph idx="1"/>
          </p:nvPr>
        </p:nvSpPr>
        <p:spPr/>
        <p:txBody>
          <a:bodyPr/>
          <a:lstStyle/>
          <a:p>
            <a:r>
              <a:rPr lang="en-GB" dirty="0">
                <a:latin typeface="Letter-join 40" panose="02000805000000020003" pitchFamily="50" charset="0"/>
              </a:rPr>
              <a:t>What is an embedded clause in a sentence?</a:t>
            </a:r>
          </a:p>
          <a:p>
            <a:r>
              <a:rPr lang="en-GB" dirty="0">
                <a:latin typeface="Letter-join 40" panose="02000805000000020003" pitchFamily="50" charset="0"/>
              </a:rPr>
              <a:t>An embedded clause is a clause used in the middle of another clause to give the reader more information about a sentence. </a:t>
            </a:r>
          </a:p>
          <a:p>
            <a:r>
              <a:rPr lang="en-GB" dirty="0">
                <a:latin typeface="Letter-join 40" panose="02000805000000020003" pitchFamily="50" charset="0"/>
              </a:rPr>
              <a:t>Embedded clauses rely on the main clause and don't make sense in isolation. </a:t>
            </a:r>
          </a:p>
          <a:p>
            <a:r>
              <a:rPr lang="en-GB" dirty="0">
                <a:latin typeface="Letter-join 40" panose="02000805000000020003" pitchFamily="50" charset="0"/>
              </a:rPr>
              <a:t>We separate embedded clauses from the main sentence with punctuation on either side of the clause</a:t>
            </a:r>
          </a:p>
        </p:txBody>
      </p:sp>
    </p:spTree>
    <p:extLst>
      <p:ext uri="{BB962C8B-B14F-4D97-AF65-F5344CB8AC3E}">
        <p14:creationId xmlns:p14="http://schemas.microsoft.com/office/powerpoint/2010/main" val="31524196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0CB41-920A-4BD8-BE6F-26CB443BEBE4}"/>
              </a:ext>
            </a:extLst>
          </p:cNvPr>
          <p:cNvSpPr>
            <a:spLocks noGrp="1"/>
          </p:cNvSpPr>
          <p:nvPr>
            <p:ph type="title"/>
          </p:nvPr>
        </p:nvSpPr>
        <p:spPr/>
        <p:txBody>
          <a:bodyPr/>
          <a:lstStyle/>
          <a:p>
            <a:r>
              <a:rPr lang="en-GB" dirty="0">
                <a:latin typeface="Letter-join 40" panose="02000805000000020003" pitchFamily="50" charset="0"/>
              </a:rPr>
              <a:t>Spot the embedded clause </a:t>
            </a:r>
          </a:p>
        </p:txBody>
      </p:sp>
      <p:sp>
        <p:nvSpPr>
          <p:cNvPr id="3" name="Content Placeholder 2">
            <a:extLst>
              <a:ext uri="{FF2B5EF4-FFF2-40B4-BE49-F238E27FC236}">
                <a16:creationId xmlns:a16="http://schemas.microsoft.com/office/drawing/2014/main" id="{C57121BF-CBE8-4B6A-8F7B-6AAAC869B0EC}"/>
              </a:ext>
            </a:extLst>
          </p:cNvPr>
          <p:cNvSpPr>
            <a:spLocks noGrp="1"/>
          </p:cNvSpPr>
          <p:nvPr>
            <p:ph idx="1"/>
          </p:nvPr>
        </p:nvSpPr>
        <p:spPr/>
        <p:txBody>
          <a:bodyPr>
            <a:normAutofit lnSpcReduction="10000"/>
          </a:bodyPr>
          <a:lstStyle/>
          <a:p>
            <a:r>
              <a:rPr lang="en-GB" dirty="0">
                <a:latin typeface="Letter-join 40" panose="02000805000000020003" pitchFamily="50" charset="0"/>
              </a:rPr>
              <a:t>The staff cark park, which we had to pay to park on, had a faulty barrier which meant I had to stay even longer at work. </a:t>
            </a:r>
          </a:p>
          <a:p>
            <a:endParaRPr lang="en-GB" dirty="0">
              <a:latin typeface="Letter-join 40" panose="02000805000000020003" pitchFamily="50" charset="0"/>
            </a:endParaRPr>
          </a:p>
          <a:p>
            <a:r>
              <a:rPr lang="en-GB" dirty="0">
                <a:latin typeface="Letter-join 40" panose="02000805000000020003" pitchFamily="50" charset="0"/>
              </a:rPr>
              <a:t>Driving the distance home, which seemed to take forever, helped me to wind down after my busy shift. </a:t>
            </a:r>
          </a:p>
          <a:p>
            <a:endParaRPr lang="en-GB" dirty="0">
              <a:latin typeface="Letter-join 40" panose="02000805000000020003" pitchFamily="50" charset="0"/>
            </a:endParaRPr>
          </a:p>
          <a:p>
            <a:r>
              <a:rPr lang="en-GB" dirty="0">
                <a:latin typeface="Letter-join 40" panose="02000805000000020003" pitchFamily="50" charset="0"/>
              </a:rPr>
              <a:t>TTYP and find the main clause. Prove why it is the main clause and not the embedded clause. Explain your reasons in your ideas box. </a:t>
            </a:r>
          </a:p>
        </p:txBody>
      </p:sp>
    </p:spTree>
    <p:extLst>
      <p:ext uri="{BB962C8B-B14F-4D97-AF65-F5344CB8AC3E}">
        <p14:creationId xmlns:p14="http://schemas.microsoft.com/office/powerpoint/2010/main" val="24769032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DC88-765F-4E99-80F0-1061A3A46B21}"/>
              </a:ext>
            </a:extLst>
          </p:cNvPr>
          <p:cNvSpPr>
            <a:spLocks noGrp="1"/>
          </p:cNvSpPr>
          <p:nvPr>
            <p:ph type="title"/>
          </p:nvPr>
        </p:nvSpPr>
        <p:spPr>
          <a:xfrm>
            <a:off x="1981201" y="857250"/>
            <a:ext cx="8340635" cy="979476"/>
          </a:xfrm>
        </p:spPr>
        <p:txBody>
          <a:bodyPr>
            <a:normAutofit/>
          </a:bodyPr>
          <a:lstStyle/>
          <a:p>
            <a:r>
              <a:rPr lang="en-GB" sz="3000" dirty="0">
                <a:latin typeface="HfW cursive" panose="00000500000000000000" pitchFamily="2" charset="0"/>
              </a:rPr>
              <a:t>Sentence 1 - </a:t>
            </a:r>
          </a:p>
        </p:txBody>
      </p:sp>
      <p:sp>
        <p:nvSpPr>
          <p:cNvPr id="6" name="Content Placeholder 2">
            <a:extLst>
              <a:ext uri="{FF2B5EF4-FFF2-40B4-BE49-F238E27FC236}">
                <a16:creationId xmlns:a16="http://schemas.microsoft.com/office/drawing/2014/main" id="{2EF4322C-DF7A-4259-A821-B9C9A447C1E3}"/>
              </a:ext>
            </a:extLst>
          </p:cNvPr>
          <p:cNvSpPr>
            <a:spLocks noGrp="1"/>
          </p:cNvSpPr>
          <p:nvPr>
            <p:ph idx="1"/>
          </p:nvPr>
        </p:nvSpPr>
        <p:spPr>
          <a:xfrm>
            <a:off x="4679906" y="1714093"/>
            <a:ext cx="2943225" cy="515573"/>
          </a:xfrm>
        </p:spPr>
        <p:txBody>
          <a:bodyPr>
            <a:noAutofit/>
          </a:bodyPr>
          <a:lstStyle/>
          <a:p>
            <a:pPr marL="0" indent="0">
              <a:buNone/>
            </a:pPr>
            <a:r>
              <a:rPr lang="en-GB" sz="2700" dirty="0">
                <a:latin typeface="HfW cursive" panose="00000500000000000000" pitchFamily="2" charset="0"/>
              </a:rPr>
              <a:t>Our class model </a:t>
            </a:r>
          </a:p>
        </p:txBody>
      </p:sp>
      <p:cxnSp>
        <p:nvCxnSpPr>
          <p:cNvPr id="4" name="Straight Connector 3"/>
          <p:cNvCxnSpPr/>
          <p:nvPr/>
        </p:nvCxnSpPr>
        <p:spPr>
          <a:xfrm>
            <a:off x="1981201" y="2843213"/>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981201" y="3500438"/>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038351" y="4086225"/>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038351" y="4686300"/>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038351" y="5272088"/>
            <a:ext cx="8029575" cy="0"/>
          </a:xfrm>
          <a:prstGeom prst="line">
            <a:avLst/>
          </a:prstGeom>
        </p:spPr>
        <p:style>
          <a:lnRef idx="1">
            <a:schemeClr val="dk1"/>
          </a:lnRef>
          <a:fillRef idx="0">
            <a:schemeClr val="dk1"/>
          </a:fillRef>
          <a:effectRef idx="0">
            <a:schemeClr val="dk1"/>
          </a:effectRef>
          <a:fontRef idx="minor">
            <a:schemeClr val="tx1"/>
          </a:fontRef>
        </p:style>
      </p:cxnSp>
      <p:sp>
        <p:nvSpPr>
          <p:cNvPr id="3" name="TextBox 2">
            <a:extLst>
              <a:ext uri="{FF2B5EF4-FFF2-40B4-BE49-F238E27FC236}">
                <a16:creationId xmlns:a16="http://schemas.microsoft.com/office/drawing/2014/main" id="{F237B98B-DC5B-4AED-BDDF-DEF80BDDEBF7}"/>
              </a:ext>
            </a:extLst>
          </p:cNvPr>
          <p:cNvSpPr txBox="1"/>
          <p:nvPr/>
        </p:nvSpPr>
        <p:spPr>
          <a:xfrm>
            <a:off x="1919537" y="5400586"/>
            <a:ext cx="7875215" cy="923330"/>
          </a:xfrm>
          <a:prstGeom prst="rect">
            <a:avLst/>
          </a:prstGeom>
          <a:noFill/>
        </p:spPr>
        <p:txBody>
          <a:bodyPr wrap="square" rtlCol="0">
            <a:spAutoFit/>
          </a:bodyPr>
          <a:lstStyle/>
          <a:p>
            <a:r>
              <a:rPr lang="en-GB" dirty="0">
                <a:latin typeface="Letter-join 40" panose="02000805000000020003" pitchFamily="50" charset="0"/>
              </a:rPr>
              <a:t>Deepen the moment: Could you describe the traffic on the roads or any other sights that Miss Lovely may have passed on her way home? </a:t>
            </a:r>
            <a:endParaRPr lang="en-GB" dirty="0"/>
          </a:p>
        </p:txBody>
      </p:sp>
    </p:spTree>
    <p:extLst>
      <p:ext uri="{BB962C8B-B14F-4D97-AF65-F5344CB8AC3E}">
        <p14:creationId xmlns:p14="http://schemas.microsoft.com/office/powerpoint/2010/main" val="35365123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8806384-F54C-4E30-9014-F367E1F7924C}"/>
              </a:ext>
            </a:extLst>
          </p:cNvPr>
          <p:cNvSpPr>
            <a:spLocks noGrp="1"/>
          </p:cNvSpPr>
          <p:nvPr>
            <p:ph type="title"/>
          </p:nvPr>
        </p:nvSpPr>
        <p:spPr>
          <a:xfrm>
            <a:off x="643467" y="321734"/>
            <a:ext cx="10905066" cy="1135737"/>
          </a:xfrm>
        </p:spPr>
        <p:txBody>
          <a:bodyPr>
            <a:normAutofit/>
          </a:bodyPr>
          <a:lstStyle/>
          <a:p>
            <a:r>
              <a:rPr lang="en-GB" sz="3600">
                <a:latin typeface="Letter-join 40" panose="02000805000000020003" pitchFamily="50" charset="0"/>
              </a:rPr>
              <a:t>Sentence 2 – 3_ed sentences  </a:t>
            </a:r>
          </a:p>
        </p:txBody>
      </p:sp>
      <p:sp>
        <p:nvSpPr>
          <p:cNvPr id="3" name="Content Placeholder 2">
            <a:extLst>
              <a:ext uri="{FF2B5EF4-FFF2-40B4-BE49-F238E27FC236}">
                <a16:creationId xmlns:a16="http://schemas.microsoft.com/office/drawing/2014/main" id="{6B4B64B9-7C6A-4F56-A2F4-CA5C52634946}"/>
              </a:ext>
            </a:extLst>
          </p:cNvPr>
          <p:cNvSpPr>
            <a:spLocks noGrp="1"/>
          </p:cNvSpPr>
          <p:nvPr>
            <p:ph idx="1"/>
          </p:nvPr>
        </p:nvSpPr>
        <p:spPr>
          <a:xfrm>
            <a:off x="643469" y="1782981"/>
            <a:ext cx="4008384" cy="4393982"/>
          </a:xfrm>
        </p:spPr>
        <p:txBody>
          <a:bodyPr>
            <a:normAutofit/>
          </a:bodyPr>
          <a:lstStyle/>
          <a:p>
            <a:r>
              <a:rPr lang="en-GB" sz="2000">
                <a:latin typeface="Letter-join 40" panose="02000805000000020003" pitchFamily="50" charset="0"/>
              </a:rPr>
              <a:t>Remind me about this Alan Peat skill that we covered in the previous lesson. TTYP and then share </a:t>
            </a:r>
          </a:p>
        </p:txBody>
      </p:sp>
      <p:grpSp>
        <p:nvGrpSpPr>
          <p:cNvPr id="11" name="Group 10">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2" name="Isosceles Triangle 1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061D046E-914F-4F45-BDF6-23039909FFD6}"/>
              </a:ext>
            </a:extLst>
          </p:cNvPr>
          <p:cNvPicPr>
            <a:picLocks noChangeAspect="1"/>
          </p:cNvPicPr>
          <p:nvPr/>
        </p:nvPicPr>
        <p:blipFill>
          <a:blip r:embed="rId2"/>
          <a:stretch>
            <a:fillRect/>
          </a:stretch>
        </p:blipFill>
        <p:spPr>
          <a:xfrm>
            <a:off x="5295320" y="1798753"/>
            <a:ext cx="6253212" cy="4330348"/>
          </a:xfrm>
          <a:prstGeom prst="rect">
            <a:avLst/>
          </a:prstGeom>
        </p:spPr>
      </p:pic>
      <p:grpSp>
        <p:nvGrpSpPr>
          <p:cNvPr id="15" name="Group 14">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16" name="Rectangle 15">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8756391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60E5F-7408-4CFF-AD7D-EB20D6433172}"/>
              </a:ext>
            </a:extLst>
          </p:cNvPr>
          <p:cNvSpPr>
            <a:spLocks noGrp="1"/>
          </p:cNvSpPr>
          <p:nvPr>
            <p:ph type="title"/>
          </p:nvPr>
        </p:nvSpPr>
        <p:spPr/>
        <p:txBody>
          <a:bodyPr/>
          <a:lstStyle/>
          <a:p>
            <a:r>
              <a:rPr lang="en-GB" dirty="0">
                <a:latin typeface="Letter-join 40" panose="02000805000000020003" pitchFamily="50" charset="0"/>
              </a:rPr>
              <a:t>TTYP </a:t>
            </a:r>
          </a:p>
        </p:txBody>
      </p:sp>
      <p:sp>
        <p:nvSpPr>
          <p:cNvPr id="3" name="Content Placeholder 2">
            <a:extLst>
              <a:ext uri="{FF2B5EF4-FFF2-40B4-BE49-F238E27FC236}">
                <a16:creationId xmlns:a16="http://schemas.microsoft.com/office/drawing/2014/main" id="{8F94A0F7-6309-4AFB-85DE-FC43AF1F17A8}"/>
              </a:ext>
            </a:extLst>
          </p:cNvPr>
          <p:cNvSpPr>
            <a:spLocks noGrp="1"/>
          </p:cNvSpPr>
          <p:nvPr>
            <p:ph idx="1"/>
          </p:nvPr>
        </p:nvSpPr>
        <p:spPr/>
        <p:txBody>
          <a:bodyPr/>
          <a:lstStyle/>
          <a:p>
            <a:r>
              <a:rPr lang="en-GB" dirty="0">
                <a:latin typeface="Letter-join 40" panose="02000805000000020003" pitchFamily="50" charset="0"/>
              </a:rPr>
              <a:t>Using your inference skills, how do you think Miss Lovely would be feeling as she drove home after a long shift at the hospital. Remember that the shift lasted longer than it should have done. </a:t>
            </a:r>
          </a:p>
          <a:p>
            <a:endParaRPr lang="en-GB" dirty="0">
              <a:latin typeface="Letter-join 40" panose="02000805000000020003" pitchFamily="50" charset="0"/>
            </a:endParaRPr>
          </a:p>
          <a:p>
            <a:r>
              <a:rPr lang="en-GB" dirty="0">
                <a:latin typeface="Letter-join 40" panose="02000805000000020003" pitchFamily="50" charset="0"/>
              </a:rPr>
              <a:t>What ed words would be effective to describe how she may have been feeling? </a:t>
            </a:r>
          </a:p>
          <a:p>
            <a:endParaRPr lang="en-GB" dirty="0">
              <a:latin typeface="Letter-join 40" panose="02000805000000020003" pitchFamily="50" charset="0"/>
            </a:endParaRPr>
          </a:p>
          <a:p>
            <a:r>
              <a:rPr lang="en-GB" dirty="0">
                <a:latin typeface="Letter-join 40" panose="02000805000000020003" pitchFamily="50" charset="0"/>
              </a:rPr>
              <a:t>Jot these down in your second ideas box</a:t>
            </a:r>
          </a:p>
        </p:txBody>
      </p:sp>
    </p:spTree>
    <p:extLst>
      <p:ext uri="{BB962C8B-B14F-4D97-AF65-F5344CB8AC3E}">
        <p14:creationId xmlns:p14="http://schemas.microsoft.com/office/powerpoint/2010/main" val="9396165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DC88-765F-4E99-80F0-1061A3A46B21}"/>
              </a:ext>
            </a:extLst>
          </p:cNvPr>
          <p:cNvSpPr>
            <a:spLocks noGrp="1"/>
          </p:cNvSpPr>
          <p:nvPr>
            <p:ph type="title"/>
          </p:nvPr>
        </p:nvSpPr>
        <p:spPr>
          <a:xfrm>
            <a:off x="1981201" y="857250"/>
            <a:ext cx="8340635" cy="979476"/>
          </a:xfrm>
        </p:spPr>
        <p:txBody>
          <a:bodyPr>
            <a:normAutofit/>
          </a:bodyPr>
          <a:lstStyle/>
          <a:p>
            <a:r>
              <a:rPr lang="en-GB" sz="3000" dirty="0">
                <a:latin typeface="HfW cursive" panose="00000500000000000000" pitchFamily="2" charset="0"/>
              </a:rPr>
              <a:t>Sentence 2 - </a:t>
            </a:r>
          </a:p>
        </p:txBody>
      </p:sp>
      <p:sp>
        <p:nvSpPr>
          <p:cNvPr id="6" name="Content Placeholder 2">
            <a:extLst>
              <a:ext uri="{FF2B5EF4-FFF2-40B4-BE49-F238E27FC236}">
                <a16:creationId xmlns:a16="http://schemas.microsoft.com/office/drawing/2014/main" id="{2EF4322C-DF7A-4259-A821-B9C9A447C1E3}"/>
              </a:ext>
            </a:extLst>
          </p:cNvPr>
          <p:cNvSpPr>
            <a:spLocks noGrp="1"/>
          </p:cNvSpPr>
          <p:nvPr>
            <p:ph idx="1"/>
          </p:nvPr>
        </p:nvSpPr>
        <p:spPr>
          <a:xfrm>
            <a:off x="4679906" y="1714093"/>
            <a:ext cx="2943225" cy="515573"/>
          </a:xfrm>
        </p:spPr>
        <p:txBody>
          <a:bodyPr>
            <a:noAutofit/>
          </a:bodyPr>
          <a:lstStyle/>
          <a:p>
            <a:pPr marL="0" indent="0">
              <a:buNone/>
            </a:pPr>
            <a:r>
              <a:rPr lang="en-GB" sz="2700" dirty="0">
                <a:latin typeface="HfW cursive" panose="00000500000000000000" pitchFamily="2" charset="0"/>
              </a:rPr>
              <a:t>Our class model </a:t>
            </a:r>
          </a:p>
        </p:txBody>
      </p:sp>
      <p:cxnSp>
        <p:nvCxnSpPr>
          <p:cNvPr id="4" name="Straight Connector 3"/>
          <p:cNvCxnSpPr/>
          <p:nvPr/>
        </p:nvCxnSpPr>
        <p:spPr>
          <a:xfrm>
            <a:off x="1981201" y="2843213"/>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981201" y="3500438"/>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038351" y="4086225"/>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038351" y="4686300"/>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038351" y="5272088"/>
            <a:ext cx="8029575" cy="0"/>
          </a:xfrm>
          <a:prstGeom prst="line">
            <a:avLst/>
          </a:prstGeom>
        </p:spPr>
        <p:style>
          <a:lnRef idx="1">
            <a:schemeClr val="dk1"/>
          </a:lnRef>
          <a:fillRef idx="0">
            <a:schemeClr val="dk1"/>
          </a:fillRef>
          <a:effectRef idx="0">
            <a:schemeClr val="dk1"/>
          </a:effectRef>
          <a:fontRef idx="minor">
            <a:schemeClr val="tx1"/>
          </a:fontRef>
        </p:style>
      </p:cxnSp>
      <p:sp>
        <p:nvSpPr>
          <p:cNvPr id="3" name="TextBox 2">
            <a:extLst>
              <a:ext uri="{FF2B5EF4-FFF2-40B4-BE49-F238E27FC236}">
                <a16:creationId xmlns:a16="http://schemas.microsoft.com/office/drawing/2014/main" id="{F237B98B-DC5B-4AED-BDDF-DEF80BDDEBF7}"/>
              </a:ext>
            </a:extLst>
          </p:cNvPr>
          <p:cNvSpPr txBox="1"/>
          <p:nvPr/>
        </p:nvSpPr>
        <p:spPr>
          <a:xfrm>
            <a:off x="1919537" y="5400586"/>
            <a:ext cx="7875215" cy="646331"/>
          </a:xfrm>
          <a:prstGeom prst="rect">
            <a:avLst/>
          </a:prstGeom>
          <a:noFill/>
        </p:spPr>
        <p:txBody>
          <a:bodyPr wrap="square" rtlCol="0">
            <a:spAutoFit/>
          </a:bodyPr>
          <a:lstStyle/>
          <a:p>
            <a:r>
              <a:rPr lang="en-GB" dirty="0">
                <a:latin typeface="Letter-join 40" panose="02000805000000020003" pitchFamily="50" charset="0"/>
              </a:rPr>
              <a:t>Deepen the moment: Can you describe something that Miss Lovely may have been looking forward to once she got home? </a:t>
            </a:r>
            <a:endParaRPr lang="en-GB" dirty="0"/>
          </a:p>
        </p:txBody>
      </p:sp>
    </p:spTree>
    <p:extLst>
      <p:ext uri="{BB962C8B-B14F-4D97-AF65-F5344CB8AC3E}">
        <p14:creationId xmlns:p14="http://schemas.microsoft.com/office/powerpoint/2010/main" val="42103125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027FD-C9AF-40B5-BB91-8AA6077B220C}"/>
              </a:ext>
            </a:extLst>
          </p:cNvPr>
          <p:cNvSpPr>
            <a:spLocks noGrp="1"/>
          </p:cNvSpPr>
          <p:nvPr>
            <p:ph type="title"/>
          </p:nvPr>
        </p:nvSpPr>
        <p:spPr/>
        <p:txBody>
          <a:bodyPr/>
          <a:lstStyle/>
          <a:p>
            <a:r>
              <a:rPr lang="en-GB" dirty="0">
                <a:latin typeface="Letter-join 40" panose="02000805000000020003" pitchFamily="50" charset="0"/>
              </a:rPr>
              <a:t>Sentence 3 Fronted/Time adverbial  </a:t>
            </a:r>
          </a:p>
        </p:txBody>
      </p:sp>
      <p:sp>
        <p:nvSpPr>
          <p:cNvPr id="3" name="Content Placeholder 2">
            <a:extLst>
              <a:ext uri="{FF2B5EF4-FFF2-40B4-BE49-F238E27FC236}">
                <a16:creationId xmlns:a16="http://schemas.microsoft.com/office/drawing/2014/main" id="{ECACF35C-4707-49B2-B0E7-14F00C4F51AC}"/>
              </a:ext>
            </a:extLst>
          </p:cNvPr>
          <p:cNvSpPr>
            <a:spLocks noGrp="1"/>
          </p:cNvSpPr>
          <p:nvPr>
            <p:ph idx="1"/>
          </p:nvPr>
        </p:nvSpPr>
        <p:spPr/>
        <p:txBody>
          <a:bodyPr/>
          <a:lstStyle/>
          <a:p>
            <a:pPr algn="l"/>
            <a:r>
              <a:rPr lang="en-GB" b="1" i="0" dirty="0">
                <a:solidFill>
                  <a:srgbClr val="231F20"/>
                </a:solidFill>
                <a:effectLst/>
                <a:latin typeface="Letter-join 40" panose="02000805000000020003" pitchFamily="50" charset="0"/>
              </a:rPr>
              <a:t>Fronted adverbials</a:t>
            </a:r>
          </a:p>
          <a:p>
            <a:pPr algn="l"/>
            <a:r>
              <a:rPr lang="en-GB" b="0" i="0" dirty="0">
                <a:solidFill>
                  <a:srgbClr val="231F20"/>
                </a:solidFill>
                <a:effectLst/>
                <a:latin typeface="Letter-join 40" panose="02000805000000020003" pitchFamily="50" charset="0"/>
              </a:rPr>
              <a:t>A fronted adverbial is when the adverbial word or phrase is moved to the front of the sentence, before the verb.</a:t>
            </a:r>
          </a:p>
          <a:p>
            <a:pPr algn="l"/>
            <a:r>
              <a:rPr lang="en-GB" b="1" i="0" dirty="0">
                <a:solidFill>
                  <a:srgbClr val="231F20"/>
                </a:solidFill>
                <a:effectLst/>
                <a:latin typeface="Letter-join 40" panose="02000805000000020003" pitchFamily="50" charset="0"/>
              </a:rPr>
              <a:t>"Earlier today, I discovered fronted adverbials."</a:t>
            </a:r>
          </a:p>
          <a:p>
            <a:pPr algn="l"/>
            <a:r>
              <a:rPr lang="en-GB" b="0" i="0" dirty="0">
                <a:solidFill>
                  <a:srgbClr val="231F20"/>
                </a:solidFill>
                <a:effectLst/>
                <a:latin typeface="Letter-join 40" panose="02000805000000020003" pitchFamily="50" charset="0"/>
              </a:rPr>
              <a:t>So here, 'earlier today' is a fronted adverbial.</a:t>
            </a:r>
          </a:p>
          <a:p>
            <a:endParaRPr lang="en-GB" dirty="0"/>
          </a:p>
        </p:txBody>
      </p:sp>
    </p:spTree>
    <p:extLst>
      <p:ext uri="{BB962C8B-B14F-4D97-AF65-F5344CB8AC3E}">
        <p14:creationId xmlns:p14="http://schemas.microsoft.com/office/powerpoint/2010/main" val="5975016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79862-EC20-4B2B-A3C9-175F991DBA85}"/>
              </a:ext>
            </a:extLst>
          </p:cNvPr>
          <p:cNvSpPr>
            <a:spLocks noGrp="1"/>
          </p:cNvSpPr>
          <p:nvPr>
            <p:ph type="title"/>
          </p:nvPr>
        </p:nvSpPr>
        <p:spPr/>
        <p:txBody>
          <a:bodyPr>
            <a:noAutofit/>
          </a:bodyPr>
          <a:lstStyle/>
          <a:p>
            <a:r>
              <a:rPr lang="en-GB" sz="2800" dirty="0">
                <a:latin typeface="Letter-join 40" panose="02000805000000020003" pitchFamily="50" charset="0"/>
              </a:rPr>
              <a:t>Make a note in your third ideas box of fronted adverbials that could be used for this genre of writing. Remember the time of the day that this was witnessed. </a:t>
            </a:r>
          </a:p>
        </p:txBody>
      </p:sp>
      <p:pic>
        <p:nvPicPr>
          <p:cNvPr id="1026" name="Picture 2" descr="See the source image">
            <a:extLst>
              <a:ext uri="{FF2B5EF4-FFF2-40B4-BE49-F238E27FC236}">
                <a16:creationId xmlns:a16="http://schemas.microsoft.com/office/drawing/2014/main" id="{8B2DCA5C-7887-4451-BE5C-F8471C3C6A0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04721" y="1825625"/>
            <a:ext cx="6989744" cy="4908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306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DC88-765F-4E99-80F0-1061A3A46B21}"/>
              </a:ext>
            </a:extLst>
          </p:cNvPr>
          <p:cNvSpPr>
            <a:spLocks noGrp="1"/>
          </p:cNvSpPr>
          <p:nvPr>
            <p:ph type="title"/>
          </p:nvPr>
        </p:nvSpPr>
        <p:spPr>
          <a:xfrm>
            <a:off x="1981201" y="857250"/>
            <a:ext cx="8340635" cy="979476"/>
          </a:xfrm>
        </p:spPr>
        <p:txBody>
          <a:bodyPr>
            <a:normAutofit/>
          </a:bodyPr>
          <a:lstStyle/>
          <a:p>
            <a:r>
              <a:rPr lang="en-GB" sz="3000" dirty="0">
                <a:latin typeface="HfW cursive" panose="00000500000000000000" pitchFamily="2" charset="0"/>
              </a:rPr>
              <a:t>Sentence 3 - </a:t>
            </a:r>
          </a:p>
        </p:txBody>
      </p:sp>
      <p:sp>
        <p:nvSpPr>
          <p:cNvPr id="6" name="Content Placeholder 2">
            <a:extLst>
              <a:ext uri="{FF2B5EF4-FFF2-40B4-BE49-F238E27FC236}">
                <a16:creationId xmlns:a16="http://schemas.microsoft.com/office/drawing/2014/main" id="{2EF4322C-DF7A-4259-A821-B9C9A447C1E3}"/>
              </a:ext>
            </a:extLst>
          </p:cNvPr>
          <p:cNvSpPr>
            <a:spLocks noGrp="1"/>
          </p:cNvSpPr>
          <p:nvPr>
            <p:ph idx="1"/>
          </p:nvPr>
        </p:nvSpPr>
        <p:spPr>
          <a:xfrm>
            <a:off x="4679906" y="1714093"/>
            <a:ext cx="2943225" cy="515573"/>
          </a:xfrm>
        </p:spPr>
        <p:txBody>
          <a:bodyPr>
            <a:noAutofit/>
          </a:bodyPr>
          <a:lstStyle/>
          <a:p>
            <a:pPr marL="0" indent="0">
              <a:buNone/>
            </a:pPr>
            <a:r>
              <a:rPr lang="en-GB" sz="2700" dirty="0">
                <a:latin typeface="HfW cursive" panose="00000500000000000000" pitchFamily="2" charset="0"/>
              </a:rPr>
              <a:t>Our class model </a:t>
            </a:r>
          </a:p>
        </p:txBody>
      </p:sp>
      <p:cxnSp>
        <p:nvCxnSpPr>
          <p:cNvPr id="4" name="Straight Connector 3"/>
          <p:cNvCxnSpPr/>
          <p:nvPr/>
        </p:nvCxnSpPr>
        <p:spPr>
          <a:xfrm>
            <a:off x="1981201" y="2843213"/>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981201" y="3500438"/>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038351" y="4086225"/>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038351" y="4686300"/>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038351" y="5272088"/>
            <a:ext cx="8029575" cy="0"/>
          </a:xfrm>
          <a:prstGeom prst="line">
            <a:avLst/>
          </a:prstGeom>
        </p:spPr>
        <p:style>
          <a:lnRef idx="1">
            <a:schemeClr val="dk1"/>
          </a:lnRef>
          <a:fillRef idx="0">
            <a:schemeClr val="dk1"/>
          </a:fillRef>
          <a:effectRef idx="0">
            <a:schemeClr val="dk1"/>
          </a:effectRef>
          <a:fontRef idx="minor">
            <a:schemeClr val="tx1"/>
          </a:fontRef>
        </p:style>
      </p:cxnSp>
      <p:sp>
        <p:nvSpPr>
          <p:cNvPr id="3" name="TextBox 2">
            <a:extLst>
              <a:ext uri="{FF2B5EF4-FFF2-40B4-BE49-F238E27FC236}">
                <a16:creationId xmlns:a16="http://schemas.microsoft.com/office/drawing/2014/main" id="{F237B98B-DC5B-4AED-BDDF-DEF80BDDEBF7}"/>
              </a:ext>
            </a:extLst>
          </p:cNvPr>
          <p:cNvSpPr txBox="1"/>
          <p:nvPr/>
        </p:nvSpPr>
        <p:spPr>
          <a:xfrm>
            <a:off x="1919537" y="5400586"/>
            <a:ext cx="7875215" cy="646331"/>
          </a:xfrm>
          <a:prstGeom prst="rect">
            <a:avLst/>
          </a:prstGeom>
          <a:noFill/>
        </p:spPr>
        <p:txBody>
          <a:bodyPr wrap="square" rtlCol="0">
            <a:spAutoFit/>
          </a:bodyPr>
          <a:lstStyle/>
          <a:p>
            <a:r>
              <a:rPr lang="en-GB" dirty="0">
                <a:latin typeface="Letter-join 40" panose="02000805000000020003" pitchFamily="50" charset="0"/>
              </a:rPr>
              <a:t>Deepen the moment: How did Miss Lovely start to feel at this point? </a:t>
            </a:r>
            <a:endParaRPr lang="en-GB" dirty="0"/>
          </a:p>
        </p:txBody>
      </p:sp>
    </p:spTree>
    <p:extLst>
      <p:ext uri="{BB962C8B-B14F-4D97-AF65-F5344CB8AC3E}">
        <p14:creationId xmlns:p14="http://schemas.microsoft.com/office/powerpoint/2010/main" val="29489370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E7537-231A-4EA2-917C-B61DA60C210B}"/>
              </a:ext>
            </a:extLst>
          </p:cNvPr>
          <p:cNvSpPr>
            <a:spLocks noGrp="1"/>
          </p:cNvSpPr>
          <p:nvPr>
            <p:ph type="title"/>
          </p:nvPr>
        </p:nvSpPr>
        <p:spPr/>
        <p:txBody>
          <a:bodyPr/>
          <a:lstStyle/>
          <a:p>
            <a:r>
              <a:rPr lang="en-GB" dirty="0">
                <a:latin typeface="Letter-join 40" panose="02000805000000020003" pitchFamily="50" charset="0"/>
              </a:rPr>
              <a:t>Sentence stacker Lesson 6 – Key event – 11:21 pm  </a:t>
            </a:r>
          </a:p>
        </p:txBody>
      </p:sp>
      <p:sp>
        <p:nvSpPr>
          <p:cNvPr id="3" name="Content Placeholder 2">
            <a:extLst>
              <a:ext uri="{FF2B5EF4-FFF2-40B4-BE49-F238E27FC236}">
                <a16:creationId xmlns:a16="http://schemas.microsoft.com/office/drawing/2014/main" id="{77CFC25F-73F0-46C5-89AD-F33458F2A21F}"/>
              </a:ext>
            </a:extLst>
          </p:cNvPr>
          <p:cNvSpPr>
            <a:spLocks noGrp="1"/>
          </p:cNvSpPr>
          <p:nvPr>
            <p:ph idx="1"/>
          </p:nvPr>
        </p:nvSpPr>
        <p:spPr/>
        <p:txBody>
          <a:bodyPr/>
          <a:lstStyle/>
          <a:p>
            <a:r>
              <a:rPr lang="en-GB" dirty="0">
                <a:latin typeface="Letter-join 40" panose="02000805000000020003" pitchFamily="50" charset="0"/>
              </a:rPr>
              <a:t>Witness account from Miss Lovely, Mr Brown, eating a snack in his kitchen</a:t>
            </a:r>
          </a:p>
          <a:p>
            <a:endParaRPr lang="en-GB" dirty="0">
              <a:latin typeface="Letter-join 40" panose="02000805000000020003" pitchFamily="50" charset="0"/>
            </a:endParaRPr>
          </a:p>
          <a:p>
            <a:r>
              <a:rPr lang="en-GB" dirty="0">
                <a:latin typeface="Letter-join 40" panose="02000805000000020003" pitchFamily="50" charset="0"/>
              </a:rPr>
              <a:t>Writing features we will cover </a:t>
            </a:r>
          </a:p>
          <a:p>
            <a:r>
              <a:rPr lang="en-GB" dirty="0">
                <a:highlight>
                  <a:srgbClr val="FFFF00"/>
                </a:highlight>
                <a:latin typeface="Letter-join 40" panose="02000805000000020003" pitchFamily="50" charset="0"/>
              </a:rPr>
              <a:t>Speech and correct punctuation </a:t>
            </a:r>
          </a:p>
          <a:p>
            <a:r>
              <a:rPr lang="en-GB" dirty="0">
                <a:highlight>
                  <a:srgbClr val="FFFF00"/>
                </a:highlight>
                <a:latin typeface="Letter-join 40" panose="02000805000000020003" pitchFamily="50" charset="0"/>
              </a:rPr>
              <a:t>Brackets for additional information </a:t>
            </a:r>
          </a:p>
          <a:p>
            <a:r>
              <a:rPr lang="en-GB" dirty="0">
                <a:highlight>
                  <a:srgbClr val="FFFF00"/>
                </a:highlight>
                <a:latin typeface="Letter-join 40" panose="02000805000000020003" pitchFamily="50" charset="0"/>
              </a:rPr>
              <a:t>SP3 The suffix –</a:t>
            </a:r>
            <a:r>
              <a:rPr lang="en-GB" dirty="0" err="1">
                <a:highlight>
                  <a:srgbClr val="FFFF00"/>
                </a:highlight>
                <a:latin typeface="Letter-join 40" panose="02000805000000020003" pitchFamily="50" charset="0"/>
              </a:rPr>
              <a:t>ous</a:t>
            </a:r>
            <a:endParaRPr lang="en-GB" dirty="0">
              <a:highlight>
                <a:srgbClr val="FFFF00"/>
              </a:highlight>
              <a:latin typeface="Letter-join 40" panose="02000805000000020003" pitchFamily="50" charset="0"/>
            </a:endParaRPr>
          </a:p>
          <a:p>
            <a:endParaRPr lang="en-GB" dirty="0">
              <a:highlight>
                <a:srgbClr val="FFFF00"/>
              </a:highlight>
              <a:latin typeface="Letter-join 40" panose="02000805000000020003" pitchFamily="50" charset="0"/>
            </a:endParaRPr>
          </a:p>
        </p:txBody>
      </p:sp>
    </p:spTree>
    <p:extLst>
      <p:ext uri="{BB962C8B-B14F-4D97-AF65-F5344CB8AC3E}">
        <p14:creationId xmlns:p14="http://schemas.microsoft.com/office/powerpoint/2010/main" val="15361164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F8ACF-5459-4082-97C9-E4F761A13291}"/>
              </a:ext>
            </a:extLst>
          </p:cNvPr>
          <p:cNvSpPr>
            <a:spLocks noGrp="1"/>
          </p:cNvSpPr>
          <p:nvPr>
            <p:ph type="title"/>
          </p:nvPr>
        </p:nvSpPr>
        <p:spPr/>
        <p:txBody>
          <a:bodyPr/>
          <a:lstStyle/>
          <a:p>
            <a:r>
              <a:rPr lang="en-GB" sz="4400" dirty="0">
                <a:latin typeface="Letter-join 40" panose="02000805000000020003" pitchFamily="50" charset="0"/>
              </a:rPr>
              <a:t>Lesson 6 – Sentence stacker 1 – Speech </a:t>
            </a:r>
            <a:endParaRPr lang="en-GB" dirty="0"/>
          </a:p>
        </p:txBody>
      </p:sp>
      <p:sp>
        <p:nvSpPr>
          <p:cNvPr id="3" name="Content Placeholder 2">
            <a:extLst>
              <a:ext uri="{FF2B5EF4-FFF2-40B4-BE49-F238E27FC236}">
                <a16:creationId xmlns:a16="http://schemas.microsoft.com/office/drawing/2014/main" id="{D97530AA-1F00-40CB-8C3C-ACDA4603FC0F}"/>
              </a:ext>
            </a:extLst>
          </p:cNvPr>
          <p:cNvSpPr>
            <a:spLocks noGrp="1"/>
          </p:cNvSpPr>
          <p:nvPr>
            <p:ph idx="1"/>
          </p:nvPr>
        </p:nvSpPr>
        <p:spPr/>
        <p:txBody>
          <a:bodyPr/>
          <a:lstStyle/>
          <a:p>
            <a:r>
              <a:rPr lang="en-GB" dirty="0">
                <a:hlinkClick r:id="rId2"/>
              </a:rPr>
              <a:t>Punctuation: Introduction to speech marks (KS2) – YouTube</a:t>
            </a:r>
            <a:endParaRPr lang="en-GB" dirty="0"/>
          </a:p>
          <a:p>
            <a:r>
              <a:rPr lang="en-GB" dirty="0">
                <a:latin typeface="Letter-join 40" panose="02000805000000020003" pitchFamily="50" charset="0"/>
              </a:rPr>
              <a:t>Watch the clip above about using and punctuating speech marks </a:t>
            </a:r>
          </a:p>
        </p:txBody>
      </p:sp>
    </p:spTree>
    <p:extLst>
      <p:ext uri="{BB962C8B-B14F-4D97-AF65-F5344CB8AC3E}">
        <p14:creationId xmlns:p14="http://schemas.microsoft.com/office/powerpoint/2010/main" val="20718886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D032978-EC4D-4496-AC5F-3B700A9F1B32}"/>
              </a:ext>
            </a:extLst>
          </p:cNvPr>
          <p:cNvSpPr>
            <a:spLocks noGrp="1"/>
          </p:cNvSpPr>
          <p:nvPr>
            <p:ph idx="1"/>
          </p:nvPr>
        </p:nvSpPr>
        <p:spPr>
          <a:xfrm>
            <a:off x="838199" y="768485"/>
            <a:ext cx="11010089" cy="5836596"/>
          </a:xfrm>
        </p:spPr>
        <p:txBody>
          <a:bodyPr>
            <a:normAutofit fontScale="92500" lnSpcReduction="20000"/>
          </a:bodyPr>
          <a:lstStyle/>
          <a:p>
            <a:pPr algn="l" rtl="0" fontAlgn="t"/>
            <a:r>
              <a:rPr lang="en-GB" b="0" i="0" dirty="0">
                <a:solidFill>
                  <a:srgbClr val="231F20"/>
                </a:solidFill>
                <a:effectLst/>
                <a:latin typeface="Letter-join 40" panose="02000805000000020003" pitchFamily="50" charset="0"/>
              </a:rPr>
              <a:t>When you are writing, </a:t>
            </a:r>
            <a:r>
              <a:rPr lang="en-GB" b="1" i="0" dirty="0">
                <a:solidFill>
                  <a:srgbClr val="231F20"/>
                </a:solidFill>
                <a:effectLst/>
                <a:latin typeface="Letter-join 40" panose="02000805000000020003" pitchFamily="50" charset="0"/>
              </a:rPr>
              <a:t>inverted commas</a:t>
            </a:r>
            <a:r>
              <a:rPr lang="en-GB" b="0" i="0" dirty="0">
                <a:solidFill>
                  <a:srgbClr val="231F20"/>
                </a:solidFill>
                <a:effectLst/>
                <a:latin typeface="Letter-join 40" panose="02000805000000020003" pitchFamily="50" charset="0"/>
              </a:rPr>
              <a:t> (also called </a:t>
            </a:r>
            <a:r>
              <a:rPr lang="en-GB" b="1" i="0" dirty="0">
                <a:solidFill>
                  <a:srgbClr val="231F20"/>
                </a:solidFill>
                <a:effectLst/>
                <a:latin typeface="Letter-join 40" panose="02000805000000020003" pitchFamily="50" charset="0"/>
              </a:rPr>
              <a:t>speech marks</a:t>
            </a:r>
            <a:r>
              <a:rPr lang="en-GB" b="0" i="0" dirty="0">
                <a:solidFill>
                  <a:srgbClr val="231F20"/>
                </a:solidFill>
                <a:effectLst/>
                <a:latin typeface="Letter-join 40" panose="02000805000000020003" pitchFamily="50" charset="0"/>
              </a:rPr>
              <a:t>) go before and after any words that a character says.</a:t>
            </a:r>
          </a:p>
          <a:p>
            <a:pPr algn="l" rtl="0" fontAlgn="t"/>
            <a:r>
              <a:rPr lang="en-GB" b="1" i="0" dirty="0">
                <a:solidFill>
                  <a:srgbClr val="231F20"/>
                </a:solidFill>
                <a:effectLst/>
                <a:latin typeface="Letter-join 40" panose="02000805000000020003" pitchFamily="50" charset="0"/>
              </a:rPr>
              <a:t>For example:</a:t>
            </a:r>
            <a:r>
              <a:rPr lang="en-GB" b="0" i="0" dirty="0">
                <a:solidFill>
                  <a:srgbClr val="231F20"/>
                </a:solidFill>
                <a:effectLst/>
                <a:latin typeface="Letter-join 40" panose="02000805000000020003" pitchFamily="50" charset="0"/>
              </a:rPr>
              <a:t> "I'm hungry," complained Goldilocks.</a:t>
            </a:r>
          </a:p>
          <a:p>
            <a:pPr algn="l" rtl="0" fontAlgn="t"/>
            <a:r>
              <a:rPr lang="en-GB" b="0" i="0" dirty="0">
                <a:solidFill>
                  <a:srgbClr val="231F20"/>
                </a:solidFill>
                <a:effectLst/>
                <a:latin typeface="Letter-join 40" panose="02000805000000020003" pitchFamily="50" charset="0"/>
              </a:rPr>
              <a:t>‘I’m hungry’ are the words that Goldilocks says out loud (also called </a:t>
            </a:r>
            <a:r>
              <a:rPr lang="en-GB" b="1" i="0" dirty="0">
                <a:solidFill>
                  <a:srgbClr val="231F20"/>
                </a:solidFill>
                <a:effectLst/>
                <a:latin typeface="Letter-join 40" panose="02000805000000020003" pitchFamily="50" charset="0"/>
              </a:rPr>
              <a:t>direct speech</a:t>
            </a:r>
            <a:r>
              <a:rPr lang="en-GB" b="0" i="0" dirty="0">
                <a:solidFill>
                  <a:srgbClr val="231F20"/>
                </a:solidFill>
                <a:effectLst/>
                <a:latin typeface="Letter-join 40" panose="02000805000000020003" pitchFamily="50" charset="0"/>
              </a:rPr>
              <a:t>), so the inverted commas go at the </a:t>
            </a:r>
            <a:r>
              <a:rPr lang="en-GB" b="1" i="0" dirty="0">
                <a:solidFill>
                  <a:srgbClr val="231F20"/>
                </a:solidFill>
                <a:effectLst/>
                <a:latin typeface="Letter-join 40" panose="02000805000000020003" pitchFamily="50" charset="0"/>
              </a:rPr>
              <a:t>start</a:t>
            </a:r>
            <a:r>
              <a:rPr lang="en-GB" b="0" i="0" dirty="0">
                <a:solidFill>
                  <a:srgbClr val="231F20"/>
                </a:solidFill>
                <a:effectLst/>
                <a:latin typeface="Letter-join 40" panose="02000805000000020003" pitchFamily="50" charset="0"/>
              </a:rPr>
              <a:t> and </a:t>
            </a:r>
            <a:r>
              <a:rPr lang="en-GB" b="1" i="0" dirty="0">
                <a:solidFill>
                  <a:srgbClr val="231F20"/>
                </a:solidFill>
                <a:effectLst/>
                <a:latin typeface="Letter-join 40" panose="02000805000000020003" pitchFamily="50" charset="0"/>
              </a:rPr>
              <a:t>end</a:t>
            </a:r>
            <a:r>
              <a:rPr lang="en-GB" b="0" i="0" dirty="0">
                <a:solidFill>
                  <a:srgbClr val="231F20"/>
                </a:solidFill>
                <a:effectLst/>
                <a:latin typeface="Letter-join 40" panose="02000805000000020003" pitchFamily="50" charset="0"/>
              </a:rPr>
              <a:t> of those words.</a:t>
            </a:r>
          </a:p>
          <a:p>
            <a:pPr algn="l" rtl="0" fontAlgn="t"/>
            <a:r>
              <a:rPr lang="en-GB" b="0" i="0" dirty="0">
                <a:solidFill>
                  <a:srgbClr val="231F20"/>
                </a:solidFill>
                <a:effectLst/>
                <a:latin typeface="Letter-join 40" panose="02000805000000020003" pitchFamily="50" charset="0"/>
              </a:rPr>
              <a:t>If another character replies, the rule is to:</a:t>
            </a:r>
          </a:p>
          <a:p>
            <a:pPr algn="l" rtl="0" fontAlgn="t">
              <a:buFont typeface="Arial" panose="020B0604020202020204" pitchFamily="34" charset="0"/>
              <a:buChar char="•"/>
            </a:pPr>
            <a:r>
              <a:rPr lang="en-GB" b="0" i="0" dirty="0">
                <a:solidFill>
                  <a:srgbClr val="231F20"/>
                </a:solidFill>
                <a:effectLst/>
                <a:latin typeface="Letter-join 40" panose="02000805000000020003" pitchFamily="50" charset="0"/>
              </a:rPr>
              <a:t>use </a:t>
            </a:r>
            <a:r>
              <a:rPr lang="en-GB" b="1" i="0" dirty="0">
                <a:solidFill>
                  <a:srgbClr val="231F20"/>
                </a:solidFill>
                <a:effectLst/>
                <a:latin typeface="Letter-join 40" panose="02000805000000020003" pitchFamily="50" charset="0"/>
              </a:rPr>
              <a:t>another set</a:t>
            </a:r>
            <a:r>
              <a:rPr lang="en-GB" b="0" i="0" dirty="0">
                <a:solidFill>
                  <a:srgbClr val="231F20"/>
                </a:solidFill>
                <a:effectLst/>
                <a:latin typeface="Letter-join 40" panose="02000805000000020003" pitchFamily="50" charset="0"/>
              </a:rPr>
              <a:t> of inverted commas</a:t>
            </a:r>
          </a:p>
          <a:p>
            <a:pPr algn="l" rtl="0" fontAlgn="t">
              <a:buFont typeface="Arial" panose="020B0604020202020204" pitchFamily="34" charset="0"/>
              <a:buChar char="•"/>
            </a:pPr>
            <a:r>
              <a:rPr lang="en-GB" b="0" i="0" dirty="0">
                <a:solidFill>
                  <a:srgbClr val="231F20"/>
                </a:solidFill>
                <a:effectLst/>
                <a:latin typeface="Letter-join 40" panose="02000805000000020003" pitchFamily="50" charset="0"/>
              </a:rPr>
              <a:t>put the new person speaking on a </a:t>
            </a:r>
            <a:r>
              <a:rPr lang="en-GB" b="1" i="0" dirty="0">
                <a:solidFill>
                  <a:srgbClr val="231F20"/>
                </a:solidFill>
                <a:effectLst/>
                <a:latin typeface="Letter-join 40" panose="02000805000000020003" pitchFamily="50" charset="0"/>
              </a:rPr>
              <a:t>new line</a:t>
            </a:r>
            <a:endParaRPr lang="en-GB" b="0" i="0" dirty="0">
              <a:solidFill>
                <a:srgbClr val="231F20"/>
              </a:solidFill>
              <a:effectLst/>
              <a:latin typeface="Letter-join 40" panose="02000805000000020003" pitchFamily="50" charset="0"/>
            </a:endParaRPr>
          </a:p>
          <a:p>
            <a:pPr algn="l" rtl="0" fontAlgn="t"/>
            <a:r>
              <a:rPr lang="en-GB" b="1" i="0" dirty="0">
                <a:solidFill>
                  <a:srgbClr val="231F20"/>
                </a:solidFill>
                <a:effectLst/>
                <a:latin typeface="Letter-join 40" panose="02000805000000020003" pitchFamily="50" charset="0"/>
              </a:rPr>
              <a:t>For example:</a:t>
            </a:r>
            <a:endParaRPr lang="en-GB" b="0" i="0" dirty="0">
              <a:solidFill>
                <a:srgbClr val="231F20"/>
              </a:solidFill>
              <a:effectLst/>
              <a:latin typeface="Letter-join 40" panose="02000805000000020003" pitchFamily="50" charset="0"/>
            </a:endParaRPr>
          </a:p>
          <a:p>
            <a:pPr algn="l" rtl="0" fontAlgn="t"/>
            <a:r>
              <a:rPr lang="en-GB" b="0" i="0" dirty="0">
                <a:solidFill>
                  <a:srgbClr val="231F20"/>
                </a:solidFill>
                <a:effectLst/>
                <a:latin typeface="Letter-join 40" panose="02000805000000020003" pitchFamily="50" charset="0"/>
              </a:rPr>
              <a:t>"There’s some porridge on the stove,” said her mum.</a:t>
            </a:r>
          </a:p>
          <a:p>
            <a:pPr algn="l" rtl="0" fontAlgn="t"/>
            <a:r>
              <a:rPr lang="en-GB" b="0" i="0" dirty="0">
                <a:solidFill>
                  <a:srgbClr val="231F20"/>
                </a:solidFill>
                <a:effectLst/>
                <a:latin typeface="Letter-join 40" panose="02000805000000020003" pitchFamily="50" charset="0"/>
              </a:rPr>
              <a:t>"But I've already had some porridge today!” exclaimed Goldilocks.</a:t>
            </a:r>
          </a:p>
          <a:p>
            <a:pPr algn="l" rtl="0" fontAlgn="t"/>
            <a:r>
              <a:rPr lang="en-GB" b="0" i="0" dirty="0">
                <a:solidFill>
                  <a:srgbClr val="231F20"/>
                </a:solidFill>
                <a:effectLst/>
                <a:latin typeface="Letter-join 40" panose="02000805000000020003" pitchFamily="50" charset="0"/>
              </a:rPr>
              <a:t>Any punctuation goes </a:t>
            </a:r>
            <a:r>
              <a:rPr lang="en-GB" b="1" i="0" dirty="0">
                <a:solidFill>
                  <a:srgbClr val="231F20"/>
                </a:solidFill>
                <a:effectLst/>
                <a:latin typeface="Letter-join 40" panose="02000805000000020003" pitchFamily="50" charset="0"/>
              </a:rPr>
              <a:t>inside</a:t>
            </a:r>
            <a:r>
              <a:rPr lang="en-GB" b="0" i="0" dirty="0">
                <a:solidFill>
                  <a:srgbClr val="231F20"/>
                </a:solidFill>
                <a:effectLst/>
                <a:latin typeface="Letter-join 40" panose="02000805000000020003" pitchFamily="50" charset="0"/>
              </a:rPr>
              <a:t> the inverted commas at the end of what the character is saying.</a:t>
            </a:r>
          </a:p>
          <a:p>
            <a:endParaRPr lang="en-GB" dirty="0"/>
          </a:p>
        </p:txBody>
      </p:sp>
    </p:spTree>
    <p:extLst>
      <p:ext uri="{BB962C8B-B14F-4D97-AF65-F5344CB8AC3E}">
        <p14:creationId xmlns:p14="http://schemas.microsoft.com/office/powerpoint/2010/main" val="19424203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79207-FCE1-4573-BDE6-7B01B472A19F}"/>
              </a:ext>
            </a:extLst>
          </p:cNvPr>
          <p:cNvSpPr>
            <a:spLocks noGrp="1"/>
          </p:cNvSpPr>
          <p:nvPr>
            <p:ph type="title"/>
          </p:nvPr>
        </p:nvSpPr>
        <p:spPr/>
        <p:txBody>
          <a:bodyPr/>
          <a:lstStyle/>
          <a:p>
            <a:r>
              <a:rPr lang="en-GB" dirty="0">
                <a:latin typeface="Letter-join 40" panose="02000805000000020003" pitchFamily="50" charset="0"/>
              </a:rPr>
              <a:t>Your turn to try</a:t>
            </a:r>
          </a:p>
        </p:txBody>
      </p:sp>
      <p:sp>
        <p:nvSpPr>
          <p:cNvPr id="3" name="Content Placeholder 2">
            <a:extLst>
              <a:ext uri="{FF2B5EF4-FFF2-40B4-BE49-F238E27FC236}">
                <a16:creationId xmlns:a16="http://schemas.microsoft.com/office/drawing/2014/main" id="{1EEB5218-8A3F-4F96-AEAB-F52790BB78F6}"/>
              </a:ext>
            </a:extLst>
          </p:cNvPr>
          <p:cNvSpPr>
            <a:spLocks noGrp="1"/>
          </p:cNvSpPr>
          <p:nvPr>
            <p:ph idx="1"/>
          </p:nvPr>
        </p:nvSpPr>
        <p:spPr/>
        <p:txBody>
          <a:bodyPr/>
          <a:lstStyle/>
          <a:p>
            <a:r>
              <a:rPr lang="en-GB" dirty="0">
                <a:latin typeface="Letter-join 40" panose="02000805000000020003" pitchFamily="50" charset="0"/>
              </a:rPr>
              <a:t>Here is what an eye witness saw on Tuesday night.</a:t>
            </a:r>
          </a:p>
          <a:p>
            <a:r>
              <a:rPr lang="en-GB" dirty="0">
                <a:latin typeface="Letter-join 40" panose="02000805000000020003" pitchFamily="50" charset="0"/>
              </a:rPr>
              <a:t>Your job is to write the sentence in your ideas box and punctuate it correctly. </a:t>
            </a:r>
          </a:p>
          <a:p>
            <a:endParaRPr lang="en-GB" dirty="0"/>
          </a:p>
          <a:p>
            <a:r>
              <a:rPr lang="en-GB" dirty="0">
                <a:highlight>
                  <a:srgbClr val="FFFF00"/>
                </a:highlight>
                <a:latin typeface="Letter-join 40" panose="02000805000000020003" pitchFamily="50" charset="0"/>
              </a:rPr>
              <a:t>I thought I was dreaming. I looked outside and had to rub my eyes and look again. I couldn’t even find the words to describe what I had seen! </a:t>
            </a:r>
          </a:p>
        </p:txBody>
      </p:sp>
    </p:spTree>
    <p:extLst>
      <p:ext uri="{BB962C8B-B14F-4D97-AF65-F5344CB8AC3E}">
        <p14:creationId xmlns:p14="http://schemas.microsoft.com/office/powerpoint/2010/main" val="2799576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DC88-765F-4E99-80F0-1061A3A46B21}"/>
              </a:ext>
            </a:extLst>
          </p:cNvPr>
          <p:cNvSpPr>
            <a:spLocks noGrp="1"/>
          </p:cNvSpPr>
          <p:nvPr>
            <p:ph type="title"/>
          </p:nvPr>
        </p:nvSpPr>
        <p:spPr>
          <a:xfrm>
            <a:off x="1981201" y="857250"/>
            <a:ext cx="8340635" cy="979476"/>
          </a:xfrm>
        </p:spPr>
        <p:txBody>
          <a:bodyPr>
            <a:normAutofit/>
          </a:bodyPr>
          <a:lstStyle/>
          <a:p>
            <a:r>
              <a:rPr lang="en-GB" sz="3000" dirty="0">
                <a:latin typeface="HfW cursive" panose="00000500000000000000" pitchFamily="2" charset="0"/>
              </a:rPr>
              <a:t>Sentence 1 - </a:t>
            </a:r>
          </a:p>
        </p:txBody>
      </p:sp>
      <p:sp>
        <p:nvSpPr>
          <p:cNvPr id="6" name="Content Placeholder 2">
            <a:extLst>
              <a:ext uri="{FF2B5EF4-FFF2-40B4-BE49-F238E27FC236}">
                <a16:creationId xmlns:a16="http://schemas.microsoft.com/office/drawing/2014/main" id="{2EF4322C-DF7A-4259-A821-B9C9A447C1E3}"/>
              </a:ext>
            </a:extLst>
          </p:cNvPr>
          <p:cNvSpPr>
            <a:spLocks noGrp="1"/>
          </p:cNvSpPr>
          <p:nvPr>
            <p:ph idx="1"/>
          </p:nvPr>
        </p:nvSpPr>
        <p:spPr>
          <a:xfrm>
            <a:off x="4679906" y="1714093"/>
            <a:ext cx="2943225" cy="515573"/>
          </a:xfrm>
        </p:spPr>
        <p:txBody>
          <a:bodyPr>
            <a:noAutofit/>
          </a:bodyPr>
          <a:lstStyle/>
          <a:p>
            <a:pPr marL="0" indent="0">
              <a:buNone/>
            </a:pPr>
            <a:r>
              <a:rPr lang="en-GB" sz="2700" dirty="0">
                <a:latin typeface="HfW cursive" panose="00000500000000000000" pitchFamily="2" charset="0"/>
              </a:rPr>
              <a:t>Our class model </a:t>
            </a:r>
          </a:p>
        </p:txBody>
      </p:sp>
      <p:cxnSp>
        <p:nvCxnSpPr>
          <p:cNvPr id="4" name="Straight Connector 3"/>
          <p:cNvCxnSpPr/>
          <p:nvPr/>
        </p:nvCxnSpPr>
        <p:spPr>
          <a:xfrm>
            <a:off x="1981201" y="2843213"/>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981201" y="3500438"/>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038351" y="4086225"/>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038351" y="4686300"/>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038351" y="5272088"/>
            <a:ext cx="8029575" cy="0"/>
          </a:xfrm>
          <a:prstGeom prst="line">
            <a:avLst/>
          </a:prstGeom>
        </p:spPr>
        <p:style>
          <a:lnRef idx="1">
            <a:schemeClr val="dk1"/>
          </a:lnRef>
          <a:fillRef idx="0">
            <a:schemeClr val="dk1"/>
          </a:fillRef>
          <a:effectRef idx="0">
            <a:schemeClr val="dk1"/>
          </a:effectRef>
          <a:fontRef idx="minor">
            <a:schemeClr val="tx1"/>
          </a:fontRef>
        </p:style>
      </p:cxnSp>
      <p:sp>
        <p:nvSpPr>
          <p:cNvPr id="3" name="TextBox 2">
            <a:extLst>
              <a:ext uri="{FF2B5EF4-FFF2-40B4-BE49-F238E27FC236}">
                <a16:creationId xmlns:a16="http://schemas.microsoft.com/office/drawing/2014/main" id="{F237B98B-DC5B-4AED-BDDF-DEF80BDDEBF7}"/>
              </a:ext>
            </a:extLst>
          </p:cNvPr>
          <p:cNvSpPr txBox="1"/>
          <p:nvPr/>
        </p:nvSpPr>
        <p:spPr>
          <a:xfrm>
            <a:off x="1919537" y="5400586"/>
            <a:ext cx="7875215" cy="369332"/>
          </a:xfrm>
          <a:prstGeom prst="rect">
            <a:avLst/>
          </a:prstGeom>
          <a:noFill/>
        </p:spPr>
        <p:txBody>
          <a:bodyPr wrap="square" rtlCol="0">
            <a:spAutoFit/>
          </a:bodyPr>
          <a:lstStyle/>
          <a:p>
            <a:r>
              <a:rPr lang="en-GB" dirty="0">
                <a:latin typeface="Letter-join 40" panose="02000805000000020003" pitchFamily="50" charset="0"/>
              </a:rPr>
              <a:t>Deepen the moment:</a:t>
            </a:r>
            <a:endParaRPr lang="en-GB" dirty="0"/>
          </a:p>
        </p:txBody>
      </p:sp>
    </p:spTree>
    <p:extLst>
      <p:ext uri="{BB962C8B-B14F-4D97-AF65-F5344CB8AC3E}">
        <p14:creationId xmlns:p14="http://schemas.microsoft.com/office/powerpoint/2010/main" val="23246910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64503-D9F1-42D3-8A8F-7919F708C3DD}"/>
              </a:ext>
            </a:extLst>
          </p:cNvPr>
          <p:cNvSpPr>
            <a:spLocks noGrp="1"/>
          </p:cNvSpPr>
          <p:nvPr>
            <p:ph type="title"/>
          </p:nvPr>
        </p:nvSpPr>
        <p:spPr/>
        <p:txBody>
          <a:bodyPr/>
          <a:lstStyle/>
          <a:p>
            <a:r>
              <a:rPr lang="en-GB" dirty="0">
                <a:latin typeface="Letter-join 40" panose="02000805000000020003" pitchFamily="50" charset="0"/>
              </a:rPr>
              <a:t>Sentence stacker 2 – using brackets for additional information </a:t>
            </a:r>
            <a:endParaRPr lang="en-GB" dirty="0"/>
          </a:p>
        </p:txBody>
      </p:sp>
      <p:sp>
        <p:nvSpPr>
          <p:cNvPr id="3" name="Content Placeholder 2">
            <a:extLst>
              <a:ext uri="{FF2B5EF4-FFF2-40B4-BE49-F238E27FC236}">
                <a16:creationId xmlns:a16="http://schemas.microsoft.com/office/drawing/2014/main" id="{FB2017C4-1203-4D68-B208-9D1E6C874FC4}"/>
              </a:ext>
            </a:extLst>
          </p:cNvPr>
          <p:cNvSpPr>
            <a:spLocks noGrp="1"/>
          </p:cNvSpPr>
          <p:nvPr>
            <p:ph idx="1"/>
          </p:nvPr>
        </p:nvSpPr>
        <p:spPr/>
        <p:txBody>
          <a:bodyPr/>
          <a:lstStyle/>
          <a:p>
            <a:r>
              <a:rPr lang="en-GB" sz="4000" dirty="0">
                <a:latin typeface="Letter-join 40" panose="02000805000000020003" pitchFamily="50" charset="0"/>
              </a:rPr>
              <a:t>Using brackets is something that you will become more familiar with in Y5 and Y6. </a:t>
            </a:r>
          </a:p>
          <a:p>
            <a:r>
              <a:rPr lang="en-GB" sz="4000" dirty="0">
                <a:latin typeface="Letter-join 40" panose="02000805000000020003" pitchFamily="50" charset="0"/>
              </a:rPr>
              <a:t>We are going to try using brackets today because you are very confided using embedded clauses, and using brackets is a similar skill. </a:t>
            </a:r>
          </a:p>
          <a:p>
            <a:endParaRPr lang="en-GB" dirty="0">
              <a:latin typeface="Letter-join 40" panose="02000805000000020003" pitchFamily="50" charset="0"/>
            </a:endParaRPr>
          </a:p>
        </p:txBody>
      </p:sp>
    </p:spTree>
    <p:extLst>
      <p:ext uri="{BB962C8B-B14F-4D97-AF65-F5344CB8AC3E}">
        <p14:creationId xmlns:p14="http://schemas.microsoft.com/office/powerpoint/2010/main" val="42011079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41F0E5-61E9-443B-84AA-E236AEE57494}"/>
              </a:ext>
            </a:extLst>
          </p:cNvPr>
          <p:cNvSpPr>
            <a:spLocks noGrp="1"/>
          </p:cNvSpPr>
          <p:nvPr>
            <p:ph idx="1"/>
          </p:nvPr>
        </p:nvSpPr>
        <p:spPr>
          <a:xfrm>
            <a:off x="564204" y="321013"/>
            <a:ext cx="10789596" cy="5855950"/>
          </a:xfrm>
        </p:spPr>
        <p:txBody>
          <a:bodyPr>
            <a:normAutofit lnSpcReduction="10000"/>
          </a:bodyPr>
          <a:lstStyle/>
          <a:p>
            <a:pPr algn="l"/>
            <a:r>
              <a:rPr lang="en-GB" sz="3200" b="1" i="0" dirty="0">
                <a:effectLst/>
                <a:latin typeface="Letter-join 40" panose="02000805000000020003" pitchFamily="50" charset="0"/>
              </a:rPr>
              <a:t>What are brackets?</a:t>
            </a:r>
          </a:p>
          <a:p>
            <a:pPr algn="l"/>
            <a:r>
              <a:rPr lang="en-GB" sz="3200" b="0" i="0" dirty="0">
                <a:effectLst/>
                <a:latin typeface="Letter-join 40" panose="02000805000000020003" pitchFamily="50" charset="0"/>
              </a:rPr>
              <a:t>Brackets are a handy punctuation mark that can be used to add extra information to a sentence. If you decided to remove them from the sentence, the overall meaning of the sentence wouldn't change.</a:t>
            </a:r>
          </a:p>
          <a:p>
            <a:pPr algn="l"/>
            <a:r>
              <a:rPr lang="en-GB" sz="3200" b="0" i="0" dirty="0">
                <a:effectLst/>
                <a:latin typeface="Letter-join 40" panose="02000805000000020003" pitchFamily="50" charset="0"/>
              </a:rPr>
              <a:t>Adding brackets can make a sentence just a little bit more interesting thanks to the extra detail.</a:t>
            </a:r>
          </a:p>
          <a:p>
            <a:pPr algn="l"/>
            <a:r>
              <a:rPr lang="en-GB" sz="3200" b="0" i="0" dirty="0">
                <a:effectLst/>
                <a:latin typeface="Letter-join 40" panose="02000805000000020003" pitchFamily="50" charset="0"/>
              </a:rPr>
              <a:t>An example would be:</a:t>
            </a:r>
          </a:p>
          <a:p>
            <a:pPr algn="l"/>
            <a:r>
              <a:rPr lang="en-GB" sz="3200" b="0" i="0" dirty="0">
                <a:effectLst/>
                <a:latin typeface="Letter-join 40" panose="02000805000000020003" pitchFamily="50" charset="0"/>
              </a:rPr>
              <a:t>My Grandad Albert (who had forgotten his glasses) was in charge of reading the map.</a:t>
            </a:r>
          </a:p>
          <a:p>
            <a:endParaRPr lang="en-GB" dirty="0"/>
          </a:p>
        </p:txBody>
      </p:sp>
    </p:spTree>
    <p:extLst>
      <p:ext uri="{BB962C8B-B14F-4D97-AF65-F5344CB8AC3E}">
        <p14:creationId xmlns:p14="http://schemas.microsoft.com/office/powerpoint/2010/main" val="18564908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36452-1482-473C-8182-3F6752F04E25}"/>
              </a:ext>
            </a:extLst>
          </p:cNvPr>
          <p:cNvSpPr>
            <a:spLocks noGrp="1"/>
          </p:cNvSpPr>
          <p:nvPr>
            <p:ph type="title"/>
          </p:nvPr>
        </p:nvSpPr>
        <p:spPr/>
        <p:txBody>
          <a:bodyPr/>
          <a:lstStyle/>
          <a:p>
            <a:r>
              <a:rPr lang="en-GB" b="1" i="0" dirty="0">
                <a:solidFill>
                  <a:srgbClr val="231F20"/>
                </a:solidFill>
                <a:effectLst/>
                <a:latin typeface="Letter-join 40" panose="02000805000000020003" pitchFamily="50" charset="0"/>
              </a:rPr>
              <a:t>Brackets</a:t>
            </a:r>
            <a:br>
              <a:rPr lang="en-GB" b="1" i="0" dirty="0">
                <a:solidFill>
                  <a:srgbClr val="231F20"/>
                </a:solidFill>
                <a:effectLst/>
                <a:latin typeface="Letter-join 40" panose="02000805000000020003" pitchFamily="50" charset="0"/>
              </a:rPr>
            </a:br>
            <a:endParaRPr lang="en-GB" dirty="0">
              <a:latin typeface="Letter-join 40" panose="02000805000000020003" pitchFamily="50" charset="0"/>
            </a:endParaRPr>
          </a:p>
        </p:txBody>
      </p:sp>
      <p:sp>
        <p:nvSpPr>
          <p:cNvPr id="3" name="Content Placeholder 2">
            <a:extLst>
              <a:ext uri="{FF2B5EF4-FFF2-40B4-BE49-F238E27FC236}">
                <a16:creationId xmlns:a16="http://schemas.microsoft.com/office/drawing/2014/main" id="{405235FB-3A8D-4BAA-ABDC-63D9F050C38F}"/>
              </a:ext>
            </a:extLst>
          </p:cNvPr>
          <p:cNvSpPr>
            <a:spLocks noGrp="1"/>
          </p:cNvSpPr>
          <p:nvPr>
            <p:ph idx="1"/>
          </p:nvPr>
        </p:nvSpPr>
        <p:spPr/>
        <p:txBody>
          <a:bodyPr/>
          <a:lstStyle/>
          <a:p>
            <a:pPr algn="l"/>
            <a:r>
              <a:rPr lang="en-GB" b="0" i="0" dirty="0">
                <a:solidFill>
                  <a:srgbClr val="231F20"/>
                </a:solidFill>
                <a:effectLst/>
                <a:latin typeface="Letter-join 40" panose="02000805000000020003" pitchFamily="50" charset="0"/>
              </a:rPr>
              <a:t>Without brackets: Albert the alien was in charge of the wrecking ball.</a:t>
            </a:r>
          </a:p>
          <a:p>
            <a:pPr algn="l"/>
            <a:endParaRPr lang="en-GB" b="0" i="0" dirty="0">
              <a:solidFill>
                <a:srgbClr val="231F20"/>
              </a:solidFill>
              <a:effectLst/>
              <a:latin typeface="Letter-join 40" panose="02000805000000020003" pitchFamily="50" charset="0"/>
            </a:endParaRPr>
          </a:p>
          <a:p>
            <a:pPr algn="l"/>
            <a:r>
              <a:rPr lang="en-GB" b="0" i="0" dirty="0">
                <a:solidFill>
                  <a:srgbClr val="231F20"/>
                </a:solidFill>
                <a:effectLst/>
                <a:latin typeface="Letter-join 40" panose="02000805000000020003" pitchFamily="50" charset="0"/>
              </a:rPr>
              <a:t>With brackets: Albert the alien (who had no training) was in charge of the wrecking ball.</a:t>
            </a:r>
          </a:p>
          <a:p>
            <a:pPr algn="l"/>
            <a:endParaRPr lang="en-GB" b="0" i="0" dirty="0">
              <a:solidFill>
                <a:srgbClr val="231F20"/>
              </a:solidFill>
              <a:effectLst/>
              <a:latin typeface="Letter-join 40" panose="02000805000000020003" pitchFamily="50" charset="0"/>
            </a:endParaRPr>
          </a:p>
          <a:p>
            <a:pPr algn="l"/>
            <a:r>
              <a:rPr lang="en-GB" b="0" i="0" dirty="0">
                <a:solidFill>
                  <a:srgbClr val="231F20"/>
                </a:solidFill>
                <a:effectLst/>
                <a:latin typeface="Letter-join 40" panose="02000805000000020003" pitchFamily="50" charset="0"/>
              </a:rPr>
              <a:t>The sentence has to make sense without the words inside the brackets, it's just a bit more interesting with the added detail.</a:t>
            </a:r>
          </a:p>
          <a:p>
            <a:endParaRPr lang="en-GB" dirty="0"/>
          </a:p>
        </p:txBody>
      </p:sp>
    </p:spTree>
    <p:extLst>
      <p:ext uri="{BB962C8B-B14F-4D97-AF65-F5344CB8AC3E}">
        <p14:creationId xmlns:p14="http://schemas.microsoft.com/office/powerpoint/2010/main" val="1504904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565A5-3105-495B-B118-7D82850F6F7E}"/>
              </a:ext>
            </a:extLst>
          </p:cNvPr>
          <p:cNvSpPr>
            <a:spLocks noGrp="1"/>
          </p:cNvSpPr>
          <p:nvPr>
            <p:ph type="title"/>
          </p:nvPr>
        </p:nvSpPr>
        <p:spPr>
          <a:xfrm>
            <a:off x="690664" y="180301"/>
            <a:ext cx="10515600" cy="763384"/>
          </a:xfrm>
        </p:spPr>
        <p:txBody>
          <a:bodyPr/>
          <a:lstStyle/>
          <a:p>
            <a:r>
              <a:rPr lang="en-GB" dirty="0">
                <a:latin typeface="Letter-join 40" panose="02000805000000020003" pitchFamily="50" charset="0"/>
              </a:rPr>
              <a:t>You try </a:t>
            </a:r>
          </a:p>
        </p:txBody>
      </p:sp>
      <p:sp>
        <p:nvSpPr>
          <p:cNvPr id="3" name="Content Placeholder 2">
            <a:extLst>
              <a:ext uri="{FF2B5EF4-FFF2-40B4-BE49-F238E27FC236}">
                <a16:creationId xmlns:a16="http://schemas.microsoft.com/office/drawing/2014/main" id="{210DBE48-3FD4-4FA0-A15B-29708EF1EC15}"/>
              </a:ext>
            </a:extLst>
          </p:cNvPr>
          <p:cNvSpPr>
            <a:spLocks noGrp="1"/>
          </p:cNvSpPr>
          <p:nvPr>
            <p:ph idx="1"/>
          </p:nvPr>
        </p:nvSpPr>
        <p:spPr>
          <a:xfrm>
            <a:off x="408562" y="943685"/>
            <a:ext cx="10945238" cy="5233278"/>
          </a:xfrm>
        </p:spPr>
        <p:txBody>
          <a:bodyPr>
            <a:normAutofit/>
          </a:bodyPr>
          <a:lstStyle/>
          <a:p>
            <a:r>
              <a:rPr lang="en-GB" dirty="0">
                <a:latin typeface="Letter-join 40" panose="02000805000000020003" pitchFamily="50" charset="0"/>
              </a:rPr>
              <a:t>Here are some sentences taken from the statements of eye witnesses. </a:t>
            </a:r>
          </a:p>
          <a:p>
            <a:endParaRPr lang="en-GB" dirty="0">
              <a:latin typeface="Letter-join 40" panose="02000805000000020003" pitchFamily="50" charset="0"/>
            </a:endParaRPr>
          </a:p>
          <a:p>
            <a:r>
              <a:rPr lang="en-GB" dirty="0">
                <a:latin typeface="Letter-join 40" panose="02000805000000020003" pitchFamily="50" charset="0"/>
              </a:rPr>
              <a:t>The frogs appeared to be wide awake as they flew passed me. </a:t>
            </a:r>
          </a:p>
          <a:p>
            <a:endParaRPr lang="en-GB" dirty="0">
              <a:latin typeface="Letter-join 40" panose="02000805000000020003" pitchFamily="50" charset="0"/>
            </a:endParaRPr>
          </a:p>
          <a:p>
            <a:r>
              <a:rPr lang="en-GB" dirty="0">
                <a:latin typeface="Letter-join 40" panose="02000805000000020003" pitchFamily="50" charset="0"/>
              </a:rPr>
              <a:t>The sky was dark by I know what I saw. </a:t>
            </a:r>
          </a:p>
          <a:p>
            <a:endParaRPr lang="en-GB" dirty="0">
              <a:latin typeface="Letter-join 40" panose="02000805000000020003" pitchFamily="50" charset="0"/>
            </a:endParaRPr>
          </a:p>
          <a:p>
            <a:r>
              <a:rPr lang="en-GB" b="1" dirty="0">
                <a:highlight>
                  <a:srgbClr val="FFFF00"/>
                </a:highlight>
                <a:latin typeface="Letter-join 40" panose="02000805000000020003" pitchFamily="50" charset="0"/>
              </a:rPr>
              <a:t>Your task </a:t>
            </a:r>
            <a:r>
              <a:rPr lang="en-GB" dirty="0">
                <a:latin typeface="Letter-join 40" panose="02000805000000020003" pitchFamily="50" charset="0"/>
              </a:rPr>
              <a:t>is to make changes to both sentences and include brackets in each one. </a:t>
            </a:r>
          </a:p>
          <a:p>
            <a:r>
              <a:rPr lang="en-GB" dirty="0">
                <a:latin typeface="Letter-join 40" panose="02000805000000020003" pitchFamily="50" charset="0"/>
              </a:rPr>
              <a:t>Write the new sentences in your second ideas box. </a:t>
            </a:r>
          </a:p>
        </p:txBody>
      </p:sp>
    </p:spTree>
    <p:extLst>
      <p:ext uri="{BB962C8B-B14F-4D97-AF65-F5344CB8AC3E}">
        <p14:creationId xmlns:p14="http://schemas.microsoft.com/office/powerpoint/2010/main" val="26071463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DC88-765F-4E99-80F0-1061A3A46B21}"/>
              </a:ext>
            </a:extLst>
          </p:cNvPr>
          <p:cNvSpPr>
            <a:spLocks noGrp="1"/>
          </p:cNvSpPr>
          <p:nvPr>
            <p:ph type="title"/>
          </p:nvPr>
        </p:nvSpPr>
        <p:spPr>
          <a:xfrm>
            <a:off x="1981201" y="857250"/>
            <a:ext cx="8340635" cy="979476"/>
          </a:xfrm>
        </p:spPr>
        <p:txBody>
          <a:bodyPr>
            <a:normAutofit/>
          </a:bodyPr>
          <a:lstStyle/>
          <a:p>
            <a:r>
              <a:rPr lang="en-GB" sz="3000" dirty="0">
                <a:latin typeface="HfW cursive" panose="00000500000000000000" pitchFamily="2" charset="0"/>
              </a:rPr>
              <a:t>Sentence 2 - </a:t>
            </a:r>
          </a:p>
        </p:txBody>
      </p:sp>
      <p:sp>
        <p:nvSpPr>
          <p:cNvPr id="6" name="Content Placeholder 2">
            <a:extLst>
              <a:ext uri="{FF2B5EF4-FFF2-40B4-BE49-F238E27FC236}">
                <a16:creationId xmlns:a16="http://schemas.microsoft.com/office/drawing/2014/main" id="{2EF4322C-DF7A-4259-A821-B9C9A447C1E3}"/>
              </a:ext>
            </a:extLst>
          </p:cNvPr>
          <p:cNvSpPr>
            <a:spLocks noGrp="1"/>
          </p:cNvSpPr>
          <p:nvPr>
            <p:ph idx="1"/>
          </p:nvPr>
        </p:nvSpPr>
        <p:spPr>
          <a:xfrm>
            <a:off x="4679906" y="1714093"/>
            <a:ext cx="2943225" cy="515573"/>
          </a:xfrm>
        </p:spPr>
        <p:txBody>
          <a:bodyPr>
            <a:noAutofit/>
          </a:bodyPr>
          <a:lstStyle/>
          <a:p>
            <a:pPr marL="0" indent="0">
              <a:buNone/>
            </a:pPr>
            <a:r>
              <a:rPr lang="en-GB" sz="2700" dirty="0">
                <a:latin typeface="HfW cursive" panose="00000500000000000000" pitchFamily="2" charset="0"/>
              </a:rPr>
              <a:t>Our class model </a:t>
            </a:r>
          </a:p>
        </p:txBody>
      </p:sp>
      <p:cxnSp>
        <p:nvCxnSpPr>
          <p:cNvPr id="4" name="Straight Connector 3"/>
          <p:cNvCxnSpPr/>
          <p:nvPr/>
        </p:nvCxnSpPr>
        <p:spPr>
          <a:xfrm>
            <a:off x="1981201" y="2843213"/>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981201" y="3500438"/>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038351" y="4086225"/>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038351" y="4686300"/>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038351" y="5272088"/>
            <a:ext cx="8029575"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587800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6FAF1-4D1E-490D-9C10-64DCD7F1637B}"/>
              </a:ext>
            </a:extLst>
          </p:cNvPr>
          <p:cNvSpPr>
            <a:spLocks noGrp="1"/>
          </p:cNvSpPr>
          <p:nvPr>
            <p:ph type="title"/>
          </p:nvPr>
        </p:nvSpPr>
        <p:spPr/>
        <p:txBody>
          <a:bodyPr/>
          <a:lstStyle/>
          <a:p>
            <a:r>
              <a:rPr lang="en-GB" dirty="0">
                <a:latin typeface="Letter-join 40" panose="02000805000000020003" pitchFamily="50" charset="0"/>
              </a:rPr>
              <a:t>Sentence stacker 3 – using the suffix –</a:t>
            </a:r>
            <a:r>
              <a:rPr lang="en-GB" dirty="0" err="1">
                <a:latin typeface="Letter-join 40" panose="02000805000000020003" pitchFamily="50" charset="0"/>
              </a:rPr>
              <a:t>ous</a:t>
            </a:r>
            <a:r>
              <a:rPr lang="en-GB" dirty="0">
                <a:latin typeface="Letter-join 40" panose="02000805000000020003" pitchFamily="50" charset="0"/>
              </a:rPr>
              <a:t>  </a:t>
            </a:r>
          </a:p>
        </p:txBody>
      </p:sp>
      <p:sp>
        <p:nvSpPr>
          <p:cNvPr id="3" name="Content Placeholder 2">
            <a:extLst>
              <a:ext uri="{FF2B5EF4-FFF2-40B4-BE49-F238E27FC236}">
                <a16:creationId xmlns:a16="http://schemas.microsoft.com/office/drawing/2014/main" id="{582725C0-4545-4045-8C29-3897611A1338}"/>
              </a:ext>
            </a:extLst>
          </p:cNvPr>
          <p:cNvSpPr>
            <a:spLocks noGrp="1"/>
          </p:cNvSpPr>
          <p:nvPr>
            <p:ph idx="1"/>
          </p:nvPr>
        </p:nvSpPr>
        <p:spPr/>
        <p:txBody>
          <a:bodyPr>
            <a:normAutofit fontScale="92500" lnSpcReduction="10000"/>
          </a:bodyPr>
          <a:lstStyle/>
          <a:p>
            <a:pPr algn="l"/>
            <a:r>
              <a:rPr lang="en-GB" b="1" i="0" dirty="0">
                <a:solidFill>
                  <a:srgbClr val="231F20"/>
                </a:solidFill>
                <a:effectLst/>
                <a:latin typeface="Letter-join 40" panose="02000805000000020003" pitchFamily="50" charset="0"/>
              </a:rPr>
              <a:t>Suffixes</a:t>
            </a:r>
          </a:p>
          <a:p>
            <a:pPr algn="l"/>
            <a:r>
              <a:rPr lang="en-GB" b="0" i="0" dirty="0">
                <a:solidFill>
                  <a:srgbClr val="231F20"/>
                </a:solidFill>
                <a:effectLst/>
                <a:latin typeface="Letter-join 40" panose="02000805000000020003" pitchFamily="50" charset="0"/>
              </a:rPr>
              <a:t>A </a:t>
            </a:r>
            <a:r>
              <a:rPr lang="en-GB" b="1" i="0" dirty="0">
                <a:solidFill>
                  <a:srgbClr val="231F20"/>
                </a:solidFill>
                <a:effectLst/>
                <a:latin typeface="Letter-join 40" panose="02000805000000020003" pitchFamily="50" charset="0"/>
              </a:rPr>
              <a:t>suffix</a:t>
            </a:r>
            <a:r>
              <a:rPr lang="en-GB" b="0" i="0" dirty="0">
                <a:solidFill>
                  <a:srgbClr val="231F20"/>
                </a:solidFill>
                <a:effectLst/>
                <a:latin typeface="Letter-join 40" panose="02000805000000020003" pitchFamily="50" charset="0"/>
              </a:rPr>
              <a:t> is a letter or group of letters that goes on the </a:t>
            </a:r>
            <a:r>
              <a:rPr lang="en-GB" b="1" i="0" dirty="0">
                <a:solidFill>
                  <a:srgbClr val="231F20"/>
                </a:solidFill>
                <a:effectLst/>
                <a:latin typeface="Letter-join 40" panose="02000805000000020003" pitchFamily="50" charset="0"/>
              </a:rPr>
              <a:t>end</a:t>
            </a:r>
            <a:r>
              <a:rPr lang="en-GB" b="0" i="0" dirty="0">
                <a:solidFill>
                  <a:srgbClr val="231F20"/>
                </a:solidFill>
                <a:effectLst/>
                <a:latin typeface="Letter-join 40" panose="02000805000000020003" pitchFamily="50" charset="0"/>
              </a:rPr>
              <a:t> of a word and </a:t>
            </a:r>
            <a:r>
              <a:rPr lang="en-GB" b="1" i="0" dirty="0">
                <a:solidFill>
                  <a:srgbClr val="231F20"/>
                </a:solidFill>
                <a:effectLst/>
                <a:latin typeface="Letter-join 40" panose="02000805000000020003" pitchFamily="50" charset="0"/>
              </a:rPr>
              <a:t>changes</a:t>
            </a:r>
            <a:r>
              <a:rPr lang="en-GB" b="0" i="0" dirty="0">
                <a:solidFill>
                  <a:srgbClr val="231F20"/>
                </a:solidFill>
                <a:effectLst/>
                <a:latin typeface="Letter-join 40" panose="02000805000000020003" pitchFamily="50" charset="0"/>
              </a:rPr>
              <a:t> the word's </a:t>
            </a:r>
            <a:r>
              <a:rPr lang="en-GB" b="1" i="0" dirty="0">
                <a:solidFill>
                  <a:srgbClr val="231F20"/>
                </a:solidFill>
                <a:effectLst/>
                <a:latin typeface="Letter-join 40" panose="02000805000000020003" pitchFamily="50" charset="0"/>
              </a:rPr>
              <a:t>meaning.</a:t>
            </a:r>
            <a:endParaRPr lang="en-GB" b="0" i="0" dirty="0">
              <a:solidFill>
                <a:srgbClr val="231F20"/>
              </a:solidFill>
              <a:effectLst/>
              <a:latin typeface="Letter-join 40" panose="02000805000000020003" pitchFamily="50" charset="0"/>
            </a:endParaRPr>
          </a:p>
          <a:p>
            <a:pPr algn="l"/>
            <a:r>
              <a:rPr lang="en-GB" b="0" i="0" dirty="0">
                <a:solidFill>
                  <a:srgbClr val="231F20"/>
                </a:solidFill>
                <a:effectLst/>
                <a:latin typeface="Letter-join 40" panose="02000805000000020003" pitchFamily="50" charset="0"/>
              </a:rPr>
              <a:t>Sometimes they also change the original word's spelling. When adding a suffix you might have to double the last letter. For example when adding 'ed' to 'drop' you also double the p so it becomes 'dropped'.</a:t>
            </a:r>
          </a:p>
          <a:p>
            <a:pPr algn="l"/>
            <a:r>
              <a:rPr lang="en-GB" b="0" i="0" dirty="0">
                <a:solidFill>
                  <a:srgbClr val="231F20"/>
                </a:solidFill>
                <a:effectLst/>
                <a:latin typeface="Letter-join 40" panose="02000805000000020003" pitchFamily="50" charset="0"/>
              </a:rPr>
              <a:t>Some suffixes have specific uses. Adding ‘</a:t>
            </a:r>
            <a:r>
              <a:rPr lang="en-GB" b="0" i="0" dirty="0" err="1">
                <a:solidFill>
                  <a:srgbClr val="231F20"/>
                </a:solidFill>
                <a:effectLst/>
                <a:latin typeface="Letter-join 40" panose="02000805000000020003" pitchFamily="50" charset="0"/>
              </a:rPr>
              <a:t>ing</a:t>
            </a:r>
            <a:r>
              <a:rPr lang="en-GB" b="0" i="0" dirty="0">
                <a:solidFill>
                  <a:srgbClr val="231F20"/>
                </a:solidFill>
                <a:effectLst/>
                <a:latin typeface="Letter-join 40" panose="02000805000000020003" pitchFamily="50" charset="0"/>
              </a:rPr>
              <a:t>’ can change a noun into a verb </a:t>
            </a:r>
            <a:r>
              <a:rPr lang="en-GB" b="0" i="0" dirty="0" err="1">
                <a:solidFill>
                  <a:srgbClr val="231F20"/>
                </a:solidFill>
                <a:effectLst/>
                <a:latin typeface="Letter-join 40" panose="02000805000000020003" pitchFamily="50" charset="0"/>
              </a:rPr>
              <a:t>eg</a:t>
            </a:r>
            <a:r>
              <a:rPr lang="en-GB" b="0" i="0" dirty="0">
                <a:solidFill>
                  <a:srgbClr val="231F20"/>
                </a:solidFill>
                <a:effectLst/>
                <a:latin typeface="Letter-join 40" panose="02000805000000020003" pitchFamily="50" charset="0"/>
              </a:rPr>
              <a:t> 'garden' to 'gardening'. While ‘ed’ can put a verb in the past tense </a:t>
            </a:r>
            <a:r>
              <a:rPr lang="en-GB" b="0" i="0" dirty="0" err="1">
                <a:solidFill>
                  <a:srgbClr val="231F20"/>
                </a:solidFill>
                <a:effectLst/>
                <a:latin typeface="Letter-join 40" panose="02000805000000020003" pitchFamily="50" charset="0"/>
              </a:rPr>
              <a:t>eg</a:t>
            </a:r>
            <a:r>
              <a:rPr lang="en-GB" b="0" i="0" dirty="0">
                <a:solidFill>
                  <a:srgbClr val="231F20"/>
                </a:solidFill>
                <a:effectLst/>
                <a:latin typeface="Letter-join 40" panose="02000805000000020003" pitchFamily="50" charset="0"/>
              </a:rPr>
              <a:t> 'jump' to 'jumped'.</a:t>
            </a:r>
          </a:p>
          <a:p>
            <a:endParaRPr lang="en-GB" dirty="0"/>
          </a:p>
        </p:txBody>
      </p:sp>
    </p:spTree>
    <p:extLst>
      <p:ext uri="{BB962C8B-B14F-4D97-AF65-F5344CB8AC3E}">
        <p14:creationId xmlns:p14="http://schemas.microsoft.com/office/powerpoint/2010/main" val="2314676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ADEF1-2D76-4013-8EBF-6E78535BB8A9}"/>
              </a:ext>
            </a:extLst>
          </p:cNvPr>
          <p:cNvSpPr>
            <a:spLocks noGrp="1"/>
          </p:cNvSpPr>
          <p:nvPr>
            <p:ph type="title"/>
          </p:nvPr>
        </p:nvSpPr>
        <p:spPr/>
        <p:txBody>
          <a:bodyPr/>
          <a:lstStyle/>
          <a:p>
            <a:r>
              <a:rPr lang="en-GB" dirty="0">
                <a:latin typeface="Letter-join 40" panose="02000805000000020003" pitchFamily="50" charset="0"/>
              </a:rPr>
              <a:t>Suffix –</a:t>
            </a:r>
            <a:r>
              <a:rPr lang="en-GB" dirty="0" err="1">
                <a:latin typeface="Letter-join 40" panose="02000805000000020003" pitchFamily="50" charset="0"/>
              </a:rPr>
              <a:t>ous</a:t>
            </a:r>
            <a:r>
              <a:rPr lang="en-GB" dirty="0">
                <a:latin typeface="Letter-join 40" panose="02000805000000020003" pitchFamily="50" charset="0"/>
              </a:rPr>
              <a:t> </a:t>
            </a:r>
          </a:p>
        </p:txBody>
      </p:sp>
      <p:sp>
        <p:nvSpPr>
          <p:cNvPr id="3" name="Content Placeholder 2">
            <a:extLst>
              <a:ext uri="{FF2B5EF4-FFF2-40B4-BE49-F238E27FC236}">
                <a16:creationId xmlns:a16="http://schemas.microsoft.com/office/drawing/2014/main" id="{5F1F54A5-44B9-4278-B134-F1295FA3EA52}"/>
              </a:ext>
            </a:extLst>
          </p:cNvPr>
          <p:cNvSpPr>
            <a:spLocks noGrp="1"/>
          </p:cNvSpPr>
          <p:nvPr>
            <p:ph idx="1"/>
          </p:nvPr>
        </p:nvSpPr>
        <p:spPr/>
        <p:txBody>
          <a:bodyPr/>
          <a:lstStyle/>
          <a:p>
            <a:r>
              <a:rPr lang="en-GB" dirty="0">
                <a:latin typeface="Letter-join 40" panose="02000805000000020003" pitchFamily="50" charset="0"/>
              </a:rPr>
              <a:t>Today we are going to focus on words with the suffix –</a:t>
            </a:r>
            <a:r>
              <a:rPr lang="en-GB" dirty="0" err="1">
                <a:latin typeface="Letter-join 40" panose="02000805000000020003" pitchFamily="50" charset="0"/>
              </a:rPr>
              <a:t>ous</a:t>
            </a:r>
            <a:r>
              <a:rPr lang="en-GB" dirty="0">
                <a:latin typeface="Letter-join 40" panose="02000805000000020003" pitchFamily="50" charset="0"/>
              </a:rPr>
              <a:t> </a:t>
            </a:r>
          </a:p>
          <a:p>
            <a:endParaRPr lang="en-GB" dirty="0">
              <a:latin typeface="Letter-join 40" panose="02000805000000020003" pitchFamily="50" charset="0"/>
            </a:endParaRPr>
          </a:p>
          <a:p>
            <a:r>
              <a:rPr lang="en-GB" dirty="0">
                <a:latin typeface="Letter-join 40" panose="02000805000000020003" pitchFamily="50" charset="0"/>
              </a:rPr>
              <a:t>The suffix –</a:t>
            </a:r>
            <a:r>
              <a:rPr lang="en-GB" dirty="0" err="1">
                <a:latin typeface="Letter-join 40" panose="02000805000000020003" pitchFamily="50" charset="0"/>
              </a:rPr>
              <a:t>ous</a:t>
            </a:r>
            <a:r>
              <a:rPr lang="en-GB" dirty="0">
                <a:latin typeface="Letter-join 40" panose="02000805000000020003" pitchFamily="50" charset="0"/>
              </a:rPr>
              <a:t> means ‘full of’ </a:t>
            </a:r>
          </a:p>
          <a:p>
            <a:r>
              <a:rPr lang="en-GB" dirty="0">
                <a:latin typeface="Letter-join 40" panose="02000805000000020003" pitchFamily="50" charset="0"/>
              </a:rPr>
              <a:t>When we add –</a:t>
            </a:r>
            <a:r>
              <a:rPr lang="en-GB" dirty="0" err="1">
                <a:latin typeface="Letter-join 40" panose="02000805000000020003" pitchFamily="50" charset="0"/>
              </a:rPr>
              <a:t>ous</a:t>
            </a:r>
            <a:r>
              <a:rPr lang="en-GB" dirty="0">
                <a:latin typeface="Letter-join 40" panose="02000805000000020003" pitchFamily="50" charset="0"/>
              </a:rPr>
              <a:t> to a noun it turns it into an adjective. </a:t>
            </a:r>
          </a:p>
        </p:txBody>
      </p:sp>
    </p:spTree>
    <p:extLst>
      <p:ext uri="{BB962C8B-B14F-4D97-AF65-F5344CB8AC3E}">
        <p14:creationId xmlns:p14="http://schemas.microsoft.com/office/powerpoint/2010/main" val="41012205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Picture 1">
            <a:extLst>
              <a:ext uri="{FF2B5EF4-FFF2-40B4-BE49-F238E27FC236}">
                <a16:creationId xmlns:a16="http://schemas.microsoft.com/office/drawing/2014/main" id="{5B57DF63-8CDF-4E18-93F2-14DE070C61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a:extLst>
              <a:ext uri="{FF2B5EF4-FFF2-40B4-BE49-F238E27FC236}">
                <a16:creationId xmlns:a16="http://schemas.microsoft.com/office/drawing/2014/main" id="{31CE3617-9CDC-4FEB-A7F5-845C44B0FE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EEB97CFC-C66B-42C7-8FA5-7F5D22DEBA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FAEB2EFE-0C08-4717-8070-6222195B0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a:extLst>
              <a:ext uri="{FF2B5EF4-FFF2-40B4-BE49-F238E27FC236}">
                <a16:creationId xmlns:a16="http://schemas.microsoft.com/office/drawing/2014/main" id="{39F6872D-951E-445C-A0C0-73C30832A0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70E3B695-0ECB-47BC-9234-4BE34F78D1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a:extLst>
              <a:ext uri="{FF2B5EF4-FFF2-40B4-BE49-F238E27FC236}">
                <a16:creationId xmlns:a16="http://schemas.microsoft.com/office/drawing/2014/main" id="{72279EB3-ED2B-4806-9F52-12C714F076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73E5E44-ADCF-4938-9925-0F5A5D0C74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a:extLst>
              <a:ext uri="{FF2B5EF4-FFF2-40B4-BE49-F238E27FC236}">
                <a16:creationId xmlns:a16="http://schemas.microsoft.com/office/drawing/2014/main" id="{35EBD1A5-3A90-42AB-8C8A-F01E38659E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92497DF9-9D01-45B8-B4F1-2092A32253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a:extLst>
              <a:ext uri="{FF2B5EF4-FFF2-40B4-BE49-F238E27FC236}">
                <a16:creationId xmlns:a16="http://schemas.microsoft.com/office/drawing/2014/main" id="{3B5F1B3D-24AA-48D6-AE7B-7E4041CF53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9F00DE37-FE3F-4D33-A346-5AE30168FC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6106" y="1854808"/>
            <a:ext cx="108078" cy="1286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7">
            <a:extLst>
              <a:ext uri="{FF2B5EF4-FFF2-40B4-BE49-F238E27FC236}">
                <a16:creationId xmlns:a16="http://schemas.microsoft.com/office/drawing/2014/main" id="{E69BEBF7-2AF5-4440-8732-E8F0586BCCC8}"/>
              </a:ext>
            </a:extLst>
          </p:cNvPr>
          <p:cNvGraphicFramePr>
            <a:graphicFrameLocks noGrp="1"/>
          </p:cNvGraphicFramePr>
          <p:nvPr>
            <p:extLst>
              <p:ext uri="{D42A27DB-BD31-4B8C-83A1-F6EECF244321}">
                <p14:modId xmlns:p14="http://schemas.microsoft.com/office/powerpoint/2010/main" val="2769305118"/>
              </p:ext>
            </p:extLst>
          </p:nvPr>
        </p:nvGraphicFramePr>
        <p:xfrm>
          <a:off x="232384" y="204100"/>
          <a:ext cx="7598382" cy="6521578"/>
        </p:xfrm>
        <a:graphic>
          <a:graphicData uri="http://schemas.openxmlformats.org/drawingml/2006/table">
            <a:tbl>
              <a:tblPr firstRow="1" bandRow="1">
                <a:tableStyleId>{5C22544A-7EE6-4342-B048-85BDC9FD1C3A}</a:tableStyleId>
              </a:tblPr>
              <a:tblGrid>
                <a:gridCol w="1683965">
                  <a:extLst>
                    <a:ext uri="{9D8B030D-6E8A-4147-A177-3AD203B41FA5}">
                      <a16:colId xmlns:a16="http://schemas.microsoft.com/office/drawing/2014/main" val="2864297963"/>
                    </a:ext>
                  </a:extLst>
                </a:gridCol>
                <a:gridCol w="5914417">
                  <a:extLst>
                    <a:ext uri="{9D8B030D-6E8A-4147-A177-3AD203B41FA5}">
                      <a16:colId xmlns:a16="http://schemas.microsoft.com/office/drawing/2014/main" val="2681421452"/>
                    </a:ext>
                  </a:extLst>
                </a:gridCol>
              </a:tblGrid>
              <a:tr h="350206">
                <a:tc>
                  <a:txBody>
                    <a:bodyPr/>
                    <a:lstStyle/>
                    <a:p>
                      <a:r>
                        <a:rPr lang="en-GB" dirty="0">
                          <a:latin typeface="Letter-join 40" panose="02000805000000020003" pitchFamily="50" charset="0"/>
                        </a:rPr>
                        <a:t>Word </a:t>
                      </a:r>
                    </a:p>
                  </a:txBody>
                  <a:tcPr/>
                </a:tc>
                <a:tc>
                  <a:txBody>
                    <a:bodyPr/>
                    <a:lstStyle/>
                    <a:p>
                      <a:r>
                        <a:rPr lang="en-GB" dirty="0">
                          <a:latin typeface="Letter-join 40" panose="02000805000000020003" pitchFamily="50" charset="0"/>
                        </a:rPr>
                        <a:t>Sentence </a:t>
                      </a:r>
                    </a:p>
                  </a:txBody>
                  <a:tcPr/>
                </a:tc>
                <a:extLst>
                  <a:ext uri="{0D108BD9-81ED-4DB2-BD59-A6C34878D82A}">
                    <a16:rowId xmlns:a16="http://schemas.microsoft.com/office/drawing/2014/main" val="1482618894"/>
                  </a:ext>
                </a:extLst>
              </a:tr>
              <a:tr h="612860">
                <a:tc>
                  <a:txBody>
                    <a:bodyPr/>
                    <a:lstStyle/>
                    <a:p>
                      <a:r>
                        <a:rPr lang="en-GB" dirty="0">
                          <a:latin typeface="Letter-join 40" panose="02000805000000020003" pitchFamily="50" charset="0"/>
                        </a:rPr>
                        <a:t>Poisonous </a:t>
                      </a:r>
                    </a:p>
                  </a:txBody>
                  <a:tcPr/>
                </a:tc>
                <a:tc>
                  <a:txBody>
                    <a:bodyPr/>
                    <a:lstStyle/>
                    <a:p>
                      <a:r>
                        <a:rPr lang="en-GB" dirty="0">
                          <a:latin typeface="Letter-join 40" panose="02000805000000020003" pitchFamily="50" charset="0"/>
                        </a:rPr>
                        <a:t>We don’t even know if the frogs are poisonous! </a:t>
                      </a:r>
                    </a:p>
                  </a:txBody>
                  <a:tcPr/>
                </a:tc>
                <a:extLst>
                  <a:ext uri="{0D108BD9-81ED-4DB2-BD59-A6C34878D82A}">
                    <a16:rowId xmlns:a16="http://schemas.microsoft.com/office/drawing/2014/main" val="2885694430"/>
                  </a:ext>
                </a:extLst>
              </a:tr>
              <a:tr h="875514">
                <a:tc>
                  <a:txBody>
                    <a:bodyPr/>
                    <a:lstStyle/>
                    <a:p>
                      <a:r>
                        <a:rPr lang="en-GB" dirty="0">
                          <a:latin typeface="Letter-join 40" panose="02000805000000020003" pitchFamily="50" charset="0"/>
                        </a:rPr>
                        <a:t>Dangerous </a:t>
                      </a:r>
                    </a:p>
                  </a:txBody>
                  <a:tcPr/>
                </a:tc>
                <a:tc>
                  <a:txBody>
                    <a:bodyPr/>
                    <a:lstStyle/>
                    <a:p>
                      <a:r>
                        <a:rPr lang="en-GB" dirty="0">
                          <a:latin typeface="Letter-join 40" panose="02000805000000020003" pitchFamily="50" charset="0"/>
                        </a:rPr>
                        <a:t>How do we know if these creatures are deadly and dangerous? </a:t>
                      </a:r>
                    </a:p>
                  </a:txBody>
                  <a:tcPr/>
                </a:tc>
                <a:extLst>
                  <a:ext uri="{0D108BD9-81ED-4DB2-BD59-A6C34878D82A}">
                    <a16:rowId xmlns:a16="http://schemas.microsoft.com/office/drawing/2014/main" val="253742303"/>
                  </a:ext>
                </a:extLst>
              </a:tr>
              <a:tr h="875514">
                <a:tc>
                  <a:txBody>
                    <a:bodyPr/>
                    <a:lstStyle/>
                    <a:p>
                      <a:r>
                        <a:rPr lang="en-GB" dirty="0">
                          <a:latin typeface="Letter-join 40" panose="02000805000000020003" pitchFamily="50" charset="0"/>
                        </a:rPr>
                        <a:t>Famous </a:t>
                      </a:r>
                    </a:p>
                  </a:txBody>
                  <a:tcPr/>
                </a:tc>
                <a:tc>
                  <a:txBody>
                    <a:bodyPr/>
                    <a:lstStyle/>
                    <a:p>
                      <a:r>
                        <a:rPr lang="en-GB" dirty="0">
                          <a:latin typeface="Letter-join 40" panose="02000805000000020003" pitchFamily="50" charset="0"/>
                        </a:rPr>
                        <a:t>Since this news went live, our quiet town has become very famous! </a:t>
                      </a:r>
                    </a:p>
                  </a:txBody>
                  <a:tcPr/>
                </a:tc>
                <a:extLst>
                  <a:ext uri="{0D108BD9-81ED-4DB2-BD59-A6C34878D82A}">
                    <a16:rowId xmlns:a16="http://schemas.microsoft.com/office/drawing/2014/main" val="3589611584"/>
                  </a:ext>
                </a:extLst>
              </a:tr>
              <a:tr h="875514">
                <a:tc>
                  <a:txBody>
                    <a:bodyPr/>
                    <a:lstStyle/>
                    <a:p>
                      <a:r>
                        <a:rPr lang="en-GB" dirty="0">
                          <a:latin typeface="Letter-join 40" panose="02000805000000020003" pitchFamily="50" charset="0"/>
                        </a:rPr>
                        <a:t>Tremendous </a:t>
                      </a:r>
                    </a:p>
                  </a:txBody>
                  <a:tcPr/>
                </a:tc>
                <a:tc>
                  <a:txBody>
                    <a:bodyPr/>
                    <a:lstStyle/>
                    <a:p>
                      <a:r>
                        <a:rPr lang="en-GB" dirty="0">
                          <a:latin typeface="Letter-join 40" panose="02000805000000020003" pitchFamily="50" charset="0"/>
                        </a:rPr>
                        <a:t>Initially, I had tremendous doubt over what I thought I had seen. </a:t>
                      </a:r>
                    </a:p>
                  </a:txBody>
                  <a:tcPr/>
                </a:tc>
                <a:extLst>
                  <a:ext uri="{0D108BD9-81ED-4DB2-BD59-A6C34878D82A}">
                    <a16:rowId xmlns:a16="http://schemas.microsoft.com/office/drawing/2014/main" val="3211655715"/>
                  </a:ext>
                </a:extLst>
              </a:tr>
              <a:tr h="875514">
                <a:tc>
                  <a:txBody>
                    <a:bodyPr/>
                    <a:lstStyle/>
                    <a:p>
                      <a:r>
                        <a:rPr lang="en-GB" dirty="0">
                          <a:latin typeface="Letter-join 40" panose="02000805000000020003" pitchFamily="50" charset="0"/>
                        </a:rPr>
                        <a:t>Enormous </a:t>
                      </a:r>
                    </a:p>
                  </a:txBody>
                  <a:tcPr/>
                </a:tc>
                <a:tc>
                  <a:txBody>
                    <a:bodyPr/>
                    <a:lstStyle/>
                    <a:p>
                      <a:r>
                        <a:rPr lang="en-GB" dirty="0">
                          <a:latin typeface="Letter-join 40" panose="02000805000000020003" pitchFamily="50" charset="0"/>
                        </a:rPr>
                        <a:t>The flock of flying frogs was enormous, you really had to see it to believe it! </a:t>
                      </a:r>
                    </a:p>
                  </a:txBody>
                  <a:tcPr/>
                </a:tc>
                <a:extLst>
                  <a:ext uri="{0D108BD9-81ED-4DB2-BD59-A6C34878D82A}">
                    <a16:rowId xmlns:a16="http://schemas.microsoft.com/office/drawing/2014/main" val="4002565987"/>
                  </a:ext>
                </a:extLst>
              </a:tr>
              <a:tr h="875514">
                <a:tc>
                  <a:txBody>
                    <a:bodyPr/>
                    <a:lstStyle/>
                    <a:p>
                      <a:r>
                        <a:rPr lang="en-GB" dirty="0">
                          <a:latin typeface="Letter-join 40" panose="02000805000000020003" pitchFamily="50" charset="0"/>
                        </a:rPr>
                        <a:t>Jealous </a:t>
                      </a:r>
                    </a:p>
                  </a:txBody>
                  <a:tcPr/>
                </a:tc>
                <a:tc>
                  <a:txBody>
                    <a:bodyPr/>
                    <a:lstStyle/>
                    <a:p>
                      <a:r>
                        <a:rPr lang="en-GB" dirty="0">
                          <a:latin typeface="Letter-join 40" panose="02000805000000020003" pitchFamily="50" charset="0"/>
                        </a:rPr>
                        <a:t>My sister is very jealous that she didn’t get to see such a mystery! </a:t>
                      </a:r>
                    </a:p>
                  </a:txBody>
                  <a:tcPr/>
                </a:tc>
                <a:extLst>
                  <a:ext uri="{0D108BD9-81ED-4DB2-BD59-A6C34878D82A}">
                    <a16:rowId xmlns:a16="http://schemas.microsoft.com/office/drawing/2014/main" val="2406066725"/>
                  </a:ext>
                </a:extLst>
              </a:tr>
              <a:tr h="1138168">
                <a:tc>
                  <a:txBody>
                    <a:bodyPr/>
                    <a:lstStyle/>
                    <a:p>
                      <a:r>
                        <a:rPr lang="en-GB" dirty="0">
                          <a:latin typeface="Letter-join 40" panose="02000805000000020003" pitchFamily="50" charset="0"/>
                        </a:rPr>
                        <a:t>Serious </a:t>
                      </a:r>
                    </a:p>
                  </a:txBody>
                  <a:tcPr/>
                </a:tc>
                <a:tc>
                  <a:txBody>
                    <a:bodyPr/>
                    <a:lstStyle/>
                    <a:p>
                      <a:r>
                        <a:rPr lang="en-GB" dirty="0">
                          <a:latin typeface="Letter-join 40" panose="02000805000000020003" pitchFamily="50" charset="0"/>
                        </a:rPr>
                        <a:t>I really hope the detectives are taking these reports very serious as I know exactly what I saw! </a:t>
                      </a:r>
                    </a:p>
                  </a:txBody>
                  <a:tcPr/>
                </a:tc>
                <a:extLst>
                  <a:ext uri="{0D108BD9-81ED-4DB2-BD59-A6C34878D82A}">
                    <a16:rowId xmlns:a16="http://schemas.microsoft.com/office/drawing/2014/main" val="48707944"/>
                  </a:ext>
                </a:extLst>
              </a:tr>
            </a:tbl>
          </a:graphicData>
        </a:graphic>
      </p:graphicFrame>
      <p:sp>
        <p:nvSpPr>
          <p:cNvPr id="10" name="TextBox 9">
            <a:extLst>
              <a:ext uri="{FF2B5EF4-FFF2-40B4-BE49-F238E27FC236}">
                <a16:creationId xmlns:a16="http://schemas.microsoft.com/office/drawing/2014/main" id="{A8AF2C65-FEB1-4B8E-A4F5-DDD29AE6E05E}"/>
              </a:ext>
            </a:extLst>
          </p:cNvPr>
          <p:cNvSpPr txBox="1"/>
          <p:nvPr/>
        </p:nvSpPr>
        <p:spPr>
          <a:xfrm>
            <a:off x="8186484" y="651753"/>
            <a:ext cx="3389431" cy="4893647"/>
          </a:xfrm>
          <a:prstGeom prst="rect">
            <a:avLst/>
          </a:prstGeom>
          <a:noFill/>
        </p:spPr>
        <p:txBody>
          <a:bodyPr wrap="square" rtlCol="0">
            <a:spAutoFit/>
          </a:bodyPr>
          <a:lstStyle/>
          <a:p>
            <a:r>
              <a:rPr lang="en-GB" sz="2400" dirty="0">
                <a:latin typeface="Letter-join 40" panose="02000805000000020003" pitchFamily="50" charset="0"/>
              </a:rPr>
              <a:t>Have a read through of these </a:t>
            </a:r>
          </a:p>
          <a:p>
            <a:r>
              <a:rPr lang="en-GB" sz="2400" dirty="0">
                <a:latin typeface="Letter-join 40" panose="02000805000000020003" pitchFamily="50" charset="0"/>
              </a:rPr>
              <a:t>–</a:t>
            </a:r>
            <a:r>
              <a:rPr lang="en-GB" sz="2400" dirty="0" err="1">
                <a:latin typeface="Letter-join 40" panose="02000805000000020003" pitchFamily="50" charset="0"/>
              </a:rPr>
              <a:t>ous</a:t>
            </a:r>
            <a:r>
              <a:rPr lang="en-GB" sz="2400" dirty="0">
                <a:latin typeface="Letter-join 40" panose="02000805000000020003" pitchFamily="50" charset="0"/>
              </a:rPr>
              <a:t> words and the sentences to go with them. </a:t>
            </a:r>
          </a:p>
          <a:p>
            <a:r>
              <a:rPr lang="en-GB" sz="2400" dirty="0">
                <a:latin typeface="Letter-join 40" panose="02000805000000020003" pitchFamily="50" charset="0"/>
              </a:rPr>
              <a:t>Choose 3 and write your own sentence linked to the story. </a:t>
            </a:r>
          </a:p>
          <a:p>
            <a:endParaRPr lang="en-GB" sz="2400" dirty="0">
              <a:latin typeface="Letter-join 40" panose="02000805000000020003" pitchFamily="50" charset="0"/>
            </a:endParaRPr>
          </a:p>
          <a:p>
            <a:r>
              <a:rPr lang="en-GB" sz="2400" b="1" dirty="0">
                <a:solidFill>
                  <a:srgbClr val="FF0000"/>
                </a:solidFill>
                <a:latin typeface="Letter-join 40" panose="02000805000000020003" pitchFamily="50" charset="0"/>
              </a:rPr>
              <a:t>Chilli Challenge</a:t>
            </a:r>
            <a:r>
              <a:rPr lang="en-GB" sz="2400" dirty="0">
                <a:latin typeface="Letter-join 40" panose="02000805000000020003" pitchFamily="50" charset="0"/>
              </a:rPr>
              <a:t>: try to also include brackets in your sentences. </a:t>
            </a:r>
            <a:endParaRPr lang="en-GB" dirty="0">
              <a:latin typeface="Letter-join 40" panose="02000805000000020003" pitchFamily="50" charset="0"/>
            </a:endParaRPr>
          </a:p>
        </p:txBody>
      </p:sp>
    </p:spTree>
    <p:extLst>
      <p:ext uri="{BB962C8B-B14F-4D97-AF65-F5344CB8AC3E}">
        <p14:creationId xmlns:p14="http://schemas.microsoft.com/office/powerpoint/2010/main" val="6049741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DC88-765F-4E99-80F0-1061A3A46B21}"/>
              </a:ext>
            </a:extLst>
          </p:cNvPr>
          <p:cNvSpPr>
            <a:spLocks noGrp="1"/>
          </p:cNvSpPr>
          <p:nvPr>
            <p:ph type="title"/>
          </p:nvPr>
        </p:nvSpPr>
        <p:spPr>
          <a:xfrm>
            <a:off x="1981201" y="857250"/>
            <a:ext cx="8340635" cy="979476"/>
          </a:xfrm>
        </p:spPr>
        <p:txBody>
          <a:bodyPr>
            <a:normAutofit/>
          </a:bodyPr>
          <a:lstStyle/>
          <a:p>
            <a:r>
              <a:rPr lang="en-GB" sz="3000" dirty="0">
                <a:latin typeface="HfW cursive" panose="00000500000000000000" pitchFamily="2" charset="0"/>
              </a:rPr>
              <a:t>Sentence 3 - </a:t>
            </a:r>
          </a:p>
        </p:txBody>
      </p:sp>
      <p:sp>
        <p:nvSpPr>
          <p:cNvPr id="6" name="Content Placeholder 2">
            <a:extLst>
              <a:ext uri="{FF2B5EF4-FFF2-40B4-BE49-F238E27FC236}">
                <a16:creationId xmlns:a16="http://schemas.microsoft.com/office/drawing/2014/main" id="{2EF4322C-DF7A-4259-A821-B9C9A447C1E3}"/>
              </a:ext>
            </a:extLst>
          </p:cNvPr>
          <p:cNvSpPr>
            <a:spLocks noGrp="1"/>
          </p:cNvSpPr>
          <p:nvPr>
            <p:ph idx="1"/>
          </p:nvPr>
        </p:nvSpPr>
        <p:spPr>
          <a:xfrm>
            <a:off x="4679906" y="1714093"/>
            <a:ext cx="2943225" cy="515573"/>
          </a:xfrm>
        </p:spPr>
        <p:txBody>
          <a:bodyPr>
            <a:noAutofit/>
          </a:bodyPr>
          <a:lstStyle/>
          <a:p>
            <a:pPr marL="0" indent="0">
              <a:buNone/>
            </a:pPr>
            <a:r>
              <a:rPr lang="en-GB" sz="2700" dirty="0">
                <a:latin typeface="HfW cursive" panose="00000500000000000000" pitchFamily="2" charset="0"/>
              </a:rPr>
              <a:t>Our class model </a:t>
            </a:r>
          </a:p>
        </p:txBody>
      </p:sp>
      <p:cxnSp>
        <p:nvCxnSpPr>
          <p:cNvPr id="4" name="Straight Connector 3"/>
          <p:cNvCxnSpPr/>
          <p:nvPr/>
        </p:nvCxnSpPr>
        <p:spPr>
          <a:xfrm>
            <a:off x="1981201" y="2843213"/>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981201" y="3500438"/>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038351" y="4086225"/>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038351" y="4686300"/>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038351" y="5272088"/>
            <a:ext cx="8029575"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021970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BC264-3241-4862-8E44-005A4B29B803}"/>
              </a:ext>
            </a:extLst>
          </p:cNvPr>
          <p:cNvSpPr>
            <a:spLocks noGrp="1"/>
          </p:cNvSpPr>
          <p:nvPr>
            <p:ph type="title"/>
          </p:nvPr>
        </p:nvSpPr>
        <p:spPr/>
        <p:txBody>
          <a:bodyPr/>
          <a:lstStyle/>
          <a:p>
            <a:r>
              <a:rPr lang="en-GB" dirty="0">
                <a:latin typeface="Letter-join 40" panose="02000805000000020003" pitchFamily="50" charset="0"/>
              </a:rPr>
              <a:t>Sentence stacker Lesson 7 – Key event – Dog chasing </a:t>
            </a:r>
            <a:endParaRPr lang="en-GB" dirty="0"/>
          </a:p>
        </p:txBody>
      </p:sp>
      <p:sp>
        <p:nvSpPr>
          <p:cNvPr id="3" name="Content Placeholder 2">
            <a:extLst>
              <a:ext uri="{FF2B5EF4-FFF2-40B4-BE49-F238E27FC236}">
                <a16:creationId xmlns:a16="http://schemas.microsoft.com/office/drawing/2014/main" id="{7D8AF20A-3210-45EB-99F2-90287778D284}"/>
              </a:ext>
            </a:extLst>
          </p:cNvPr>
          <p:cNvSpPr>
            <a:spLocks noGrp="1"/>
          </p:cNvSpPr>
          <p:nvPr>
            <p:ph idx="1"/>
          </p:nvPr>
        </p:nvSpPr>
        <p:spPr/>
        <p:txBody>
          <a:bodyPr/>
          <a:lstStyle/>
          <a:p>
            <a:r>
              <a:rPr lang="en-GB" dirty="0">
                <a:latin typeface="Letter-join 40" panose="02000805000000020003" pitchFamily="50" charset="0"/>
              </a:rPr>
              <a:t>The key features we are going to cover include; </a:t>
            </a:r>
          </a:p>
          <a:p>
            <a:endParaRPr lang="en-GB" dirty="0">
              <a:latin typeface="Letter-join 40" panose="02000805000000020003" pitchFamily="50" charset="0"/>
            </a:endParaRPr>
          </a:p>
          <a:p>
            <a:r>
              <a:rPr lang="en-GB" dirty="0">
                <a:highlight>
                  <a:srgbClr val="FFFF00"/>
                </a:highlight>
                <a:latin typeface="Letter-join 40" panose="02000805000000020003" pitchFamily="50" charset="0"/>
              </a:rPr>
              <a:t>Expanded noun phrases  </a:t>
            </a:r>
          </a:p>
          <a:p>
            <a:r>
              <a:rPr lang="en-GB" dirty="0">
                <a:highlight>
                  <a:srgbClr val="FFFF00"/>
                </a:highlight>
                <a:latin typeface="Letter-join 40" panose="02000805000000020003" pitchFamily="50" charset="0"/>
              </a:rPr>
              <a:t>Adverbials of time</a:t>
            </a:r>
          </a:p>
          <a:p>
            <a:r>
              <a:rPr lang="en-GB" dirty="0">
                <a:highlight>
                  <a:srgbClr val="FFFF00"/>
                </a:highlight>
                <a:latin typeface="Letter-join 40" panose="02000805000000020003" pitchFamily="50" charset="0"/>
              </a:rPr>
              <a:t>The suffix –</a:t>
            </a:r>
            <a:r>
              <a:rPr lang="en-GB" dirty="0" err="1">
                <a:highlight>
                  <a:srgbClr val="FFFF00"/>
                </a:highlight>
                <a:latin typeface="Letter-join 40" panose="02000805000000020003" pitchFamily="50" charset="0"/>
              </a:rPr>
              <a:t>sion</a:t>
            </a:r>
            <a:r>
              <a:rPr lang="en-GB" dirty="0">
                <a:highlight>
                  <a:srgbClr val="FFFF00"/>
                </a:highlight>
                <a:latin typeface="Letter-join 40" panose="02000805000000020003" pitchFamily="50" charset="0"/>
              </a:rPr>
              <a:t> </a:t>
            </a:r>
          </a:p>
          <a:p>
            <a:endParaRPr lang="en-GB" dirty="0">
              <a:latin typeface="Letter-join 40" panose="02000805000000020003" pitchFamily="50" charset="0"/>
            </a:endParaRPr>
          </a:p>
        </p:txBody>
      </p:sp>
    </p:spTree>
    <p:extLst>
      <p:ext uri="{BB962C8B-B14F-4D97-AF65-F5344CB8AC3E}">
        <p14:creationId xmlns:p14="http://schemas.microsoft.com/office/powerpoint/2010/main" val="30696851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14EDD-D87C-4E55-BDAB-4CC2D511E0D7}"/>
              </a:ext>
            </a:extLst>
          </p:cNvPr>
          <p:cNvSpPr>
            <a:spLocks noGrp="1"/>
          </p:cNvSpPr>
          <p:nvPr>
            <p:ph type="title"/>
          </p:nvPr>
        </p:nvSpPr>
        <p:spPr>
          <a:xfrm>
            <a:off x="838200" y="365126"/>
            <a:ext cx="10515600" cy="1035658"/>
          </a:xfrm>
        </p:spPr>
        <p:txBody>
          <a:bodyPr>
            <a:normAutofit fontScale="90000"/>
          </a:bodyPr>
          <a:lstStyle/>
          <a:p>
            <a:r>
              <a:rPr lang="en-GB" dirty="0">
                <a:latin typeface="Letter-join 40" panose="02000805000000020003" pitchFamily="50" charset="0"/>
              </a:rPr>
              <a:t>Sentence stacker 1- Expanded noun phrases  </a:t>
            </a:r>
          </a:p>
        </p:txBody>
      </p:sp>
      <p:sp>
        <p:nvSpPr>
          <p:cNvPr id="3" name="Content Placeholder 2">
            <a:extLst>
              <a:ext uri="{FF2B5EF4-FFF2-40B4-BE49-F238E27FC236}">
                <a16:creationId xmlns:a16="http://schemas.microsoft.com/office/drawing/2014/main" id="{FDD0C9AE-50D7-4128-A4E7-537FE6F386E9}"/>
              </a:ext>
            </a:extLst>
          </p:cNvPr>
          <p:cNvSpPr>
            <a:spLocks noGrp="1"/>
          </p:cNvSpPr>
          <p:nvPr>
            <p:ph idx="1"/>
          </p:nvPr>
        </p:nvSpPr>
        <p:spPr/>
        <p:txBody>
          <a:bodyPr>
            <a:normAutofit lnSpcReduction="10000"/>
          </a:bodyPr>
          <a:lstStyle/>
          <a:p>
            <a:r>
              <a:rPr lang="en-GB" dirty="0">
                <a:latin typeface="Letter-join 40" panose="02000805000000020003" pitchFamily="50" charset="0"/>
              </a:rPr>
              <a:t>Remind me what an expanded noun phrase is? </a:t>
            </a:r>
          </a:p>
          <a:p>
            <a:endParaRPr lang="en-GB" dirty="0">
              <a:latin typeface="Letter-join 40" panose="02000805000000020003" pitchFamily="50" charset="0"/>
            </a:endParaRPr>
          </a:p>
          <a:p>
            <a:r>
              <a:rPr lang="en-GB" dirty="0">
                <a:latin typeface="Letter-join 40" panose="02000805000000020003" pitchFamily="50" charset="0"/>
              </a:rPr>
              <a:t>Is this sentence an expanded noun phrase? </a:t>
            </a:r>
          </a:p>
          <a:p>
            <a:endParaRPr lang="en-GB" dirty="0">
              <a:latin typeface="Letter-join 40" panose="02000805000000020003" pitchFamily="50" charset="0"/>
            </a:endParaRPr>
          </a:p>
          <a:p>
            <a:r>
              <a:rPr lang="en-GB" b="1" dirty="0">
                <a:highlight>
                  <a:srgbClr val="FFFF00"/>
                </a:highlight>
                <a:latin typeface="Letter-join 40" panose="02000805000000020003" pitchFamily="50" charset="0"/>
              </a:rPr>
              <a:t>Within minutes, the pond began to bubble. </a:t>
            </a:r>
          </a:p>
          <a:p>
            <a:endParaRPr lang="en-GB" dirty="0">
              <a:highlight>
                <a:srgbClr val="FFFF00"/>
              </a:highlight>
              <a:latin typeface="Letter-join 40" panose="02000805000000020003" pitchFamily="50" charset="0"/>
            </a:endParaRPr>
          </a:p>
          <a:p>
            <a:r>
              <a:rPr lang="en-GB" dirty="0">
                <a:latin typeface="Letter-join 40" panose="02000805000000020003" pitchFamily="50" charset="0"/>
              </a:rPr>
              <a:t>Prove it in your first ideas box </a:t>
            </a:r>
          </a:p>
          <a:p>
            <a:r>
              <a:rPr lang="en-GB" dirty="0">
                <a:latin typeface="Letter-join 40" panose="02000805000000020003" pitchFamily="50" charset="0"/>
              </a:rPr>
              <a:t>Re-write it with your best attempt at making it an expanded noun phrase. </a:t>
            </a:r>
          </a:p>
        </p:txBody>
      </p:sp>
    </p:spTree>
    <p:extLst>
      <p:ext uri="{BB962C8B-B14F-4D97-AF65-F5344CB8AC3E}">
        <p14:creationId xmlns:p14="http://schemas.microsoft.com/office/powerpoint/2010/main" val="14261217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DC88-765F-4E99-80F0-1061A3A46B21}"/>
              </a:ext>
            </a:extLst>
          </p:cNvPr>
          <p:cNvSpPr>
            <a:spLocks noGrp="1"/>
          </p:cNvSpPr>
          <p:nvPr>
            <p:ph type="title"/>
          </p:nvPr>
        </p:nvSpPr>
        <p:spPr>
          <a:xfrm>
            <a:off x="1981201" y="857250"/>
            <a:ext cx="8340635" cy="979476"/>
          </a:xfrm>
        </p:spPr>
        <p:txBody>
          <a:bodyPr>
            <a:normAutofit/>
          </a:bodyPr>
          <a:lstStyle/>
          <a:p>
            <a:r>
              <a:rPr lang="en-GB" sz="3000" dirty="0">
                <a:latin typeface="HfW cursive" panose="00000500000000000000" pitchFamily="2" charset="0"/>
              </a:rPr>
              <a:t>Sentence 1 - </a:t>
            </a:r>
          </a:p>
        </p:txBody>
      </p:sp>
      <p:sp>
        <p:nvSpPr>
          <p:cNvPr id="6" name="Content Placeholder 2">
            <a:extLst>
              <a:ext uri="{FF2B5EF4-FFF2-40B4-BE49-F238E27FC236}">
                <a16:creationId xmlns:a16="http://schemas.microsoft.com/office/drawing/2014/main" id="{2EF4322C-DF7A-4259-A821-B9C9A447C1E3}"/>
              </a:ext>
            </a:extLst>
          </p:cNvPr>
          <p:cNvSpPr>
            <a:spLocks noGrp="1"/>
          </p:cNvSpPr>
          <p:nvPr>
            <p:ph idx="1"/>
          </p:nvPr>
        </p:nvSpPr>
        <p:spPr>
          <a:xfrm>
            <a:off x="4679906" y="1714093"/>
            <a:ext cx="2943225" cy="515573"/>
          </a:xfrm>
        </p:spPr>
        <p:txBody>
          <a:bodyPr>
            <a:noAutofit/>
          </a:bodyPr>
          <a:lstStyle/>
          <a:p>
            <a:pPr marL="0" indent="0">
              <a:buNone/>
            </a:pPr>
            <a:r>
              <a:rPr lang="en-GB" sz="2700" dirty="0">
                <a:latin typeface="HfW cursive" panose="00000500000000000000" pitchFamily="2" charset="0"/>
              </a:rPr>
              <a:t>Our class model </a:t>
            </a:r>
          </a:p>
        </p:txBody>
      </p:sp>
      <p:cxnSp>
        <p:nvCxnSpPr>
          <p:cNvPr id="4" name="Straight Connector 3"/>
          <p:cNvCxnSpPr/>
          <p:nvPr/>
        </p:nvCxnSpPr>
        <p:spPr>
          <a:xfrm>
            <a:off x="1981201" y="2843213"/>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981201" y="3500438"/>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038351" y="4086225"/>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038351" y="4686300"/>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038351" y="5272088"/>
            <a:ext cx="8029575"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7979901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14EDD-D87C-4E55-BDAB-4CC2D511E0D7}"/>
              </a:ext>
            </a:extLst>
          </p:cNvPr>
          <p:cNvSpPr>
            <a:spLocks noGrp="1"/>
          </p:cNvSpPr>
          <p:nvPr>
            <p:ph type="title"/>
          </p:nvPr>
        </p:nvSpPr>
        <p:spPr>
          <a:xfrm>
            <a:off x="838200" y="365126"/>
            <a:ext cx="10515600" cy="1035658"/>
          </a:xfrm>
        </p:spPr>
        <p:txBody>
          <a:bodyPr>
            <a:normAutofit fontScale="90000"/>
          </a:bodyPr>
          <a:lstStyle/>
          <a:p>
            <a:r>
              <a:rPr lang="en-GB" dirty="0">
                <a:latin typeface="Letter-join 40" panose="02000805000000020003" pitchFamily="50" charset="0"/>
              </a:rPr>
              <a:t>Sentence stacker 2-Adverbials of time </a:t>
            </a:r>
          </a:p>
        </p:txBody>
      </p:sp>
      <p:sp>
        <p:nvSpPr>
          <p:cNvPr id="3" name="Content Placeholder 2">
            <a:extLst>
              <a:ext uri="{FF2B5EF4-FFF2-40B4-BE49-F238E27FC236}">
                <a16:creationId xmlns:a16="http://schemas.microsoft.com/office/drawing/2014/main" id="{FDD0C9AE-50D7-4128-A4E7-537FE6F386E9}"/>
              </a:ext>
            </a:extLst>
          </p:cNvPr>
          <p:cNvSpPr>
            <a:spLocks noGrp="1"/>
          </p:cNvSpPr>
          <p:nvPr>
            <p:ph idx="1"/>
          </p:nvPr>
        </p:nvSpPr>
        <p:spPr/>
        <p:txBody>
          <a:bodyPr/>
          <a:lstStyle/>
          <a:p>
            <a:pPr marL="0" indent="0" algn="ctr">
              <a:buNone/>
            </a:pPr>
            <a:r>
              <a:rPr lang="en-GB" dirty="0">
                <a:latin typeface="Letter-join 40" panose="02000805000000020003" pitchFamily="50" charset="0"/>
              </a:rPr>
              <a:t>Secret vote. </a:t>
            </a:r>
          </a:p>
          <a:p>
            <a:pPr marL="0" indent="0">
              <a:buNone/>
            </a:pPr>
            <a:endParaRPr lang="en-GB" dirty="0">
              <a:latin typeface="Letter-join 40" panose="02000805000000020003" pitchFamily="50" charset="0"/>
            </a:endParaRPr>
          </a:p>
          <a:p>
            <a:pPr marL="0" indent="0">
              <a:buNone/>
            </a:pPr>
            <a:r>
              <a:rPr lang="en-GB" dirty="0">
                <a:latin typeface="Letter-join 40" panose="02000805000000020003" pitchFamily="50" charset="0"/>
              </a:rPr>
              <a:t>Look at these 4 choices and decide which one isn’t a time adverbial. </a:t>
            </a:r>
          </a:p>
          <a:p>
            <a:pPr marL="0" indent="0">
              <a:buNone/>
            </a:pPr>
            <a:r>
              <a:rPr lang="en-GB" dirty="0">
                <a:latin typeface="Letter-join 40" panose="02000805000000020003" pitchFamily="50" charset="0"/>
              </a:rPr>
              <a:t>Put your heads on the desk and vote. </a:t>
            </a:r>
          </a:p>
          <a:p>
            <a:pPr marL="0" indent="0">
              <a:buNone/>
            </a:pPr>
            <a:endParaRPr lang="en-GB" dirty="0">
              <a:latin typeface="Letter-join 40" panose="02000805000000020003" pitchFamily="50" charset="0"/>
            </a:endParaRPr>
          </a:p>
          <a:p>
            <a:pPr marL="514350" indent="-514350">
              <a:buAutoNum type="alphaUcParenR"/>
            </a:pPr>
            <a:r>
              <a:rPr lang="en-GB" dirty="0">
                <a:latin typeface="Letter-join 40" panose="02000805000000020003" pitchFamily="50" charset="0"/>
              </a:rPr>
              <a:t>In that moment   B) Quickly and carefully</a:t>
            </a:r>
          </a:p>
          <a:p>
            <a:pPr marL="0" indent="0">
              <a:buNone/>
            </a:pPr>
            <a:r>
              <a:rPr lang="en-GB" dirty="0">
                <a:latin typeface="Letter-join 40" panose="02000805000000020003" pitchFamily="50" charset="0"/>
              </a:rPr>
              <a:t>C) After a while      D) Without warning </a:t>
            </a:r>
          </a:p>
        </p:txBody>
      </p:sp>
    </p:spTree>
    <p:extLst>
      <p:ext uri="{BB962C8B-B14F-4D97-AF65-F5344CB8AC3E}">
        <p14:creationId xmlns:p14="http://schemas.microsoft.com/office/powerpoint/2010/main" val="28921821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C1295-80C7-4B73-A491-BC843AFA7EBA}"/>
              </a:ext>
            </a:extLst>
          </p:cNvPr>
          <p:cNvSpPr>
            <a:spLocks noGrp="1"/>
          </p:cNvSpPr>
          <p:nvPr>
            <p:ph type="title"/>
          </p:nvPr>
        </p:nvSpPr>
        <p:spPr/>
        <p:txBody>
          <a:bodyPr/>
          <a:lstStyle/>
          <a:p>
            <a:r>
              <a:rPr lang="en-GB" dirty="0">
                <a:latin typeface="Letter-join 40" panose="02000805000000020003" pitchFamily="50" charset="0"/>
              </a:rPr>
              <a:t>Which wasn’t an adverb of time? </a:t>
            </a:r>
          </a:p>
        </p:txBody>
      </p:sp>
      <p:sp>
        <p:nvSpPr>
          <p:cNvPr id="3" name="Content Placeholder 2">
            <a:extLst>
              <a:ext uri="{FF2B5EF4-FFF2-40B4-BE49-F238E27FC236}">
                <a16:creationId xmlns:a16="http://schemas.microsoft.com/office/drawing/2014/main" id="{4FFE1A9D-6C24-4E50-9D24-6FC98702CD4B}"/>
              </a:ext>
            </a:extLst>
          </p:cNvPr>
          <p:cNvSpPr>
            <a:spLocks noGrp="1"/>
          </p:cNvSpPr>
          <p:nvPr>
            <p:ph idx="1"/>
          </p:nvPr>
        </p:nvSpPr>
        <p:spPr/>
        <p:txBody>
          <a:bodyPr/>
          <a:lstStyle/>
          <a:p>
            <a:r>
              <a:rPr lang="en-GB" dirty="0">
                <a:latin typeface="Letter-join 40" panose="02000805000000020003" pitchFamily="50" charset="0"/>
              </a:rPr>
              <a:t>If you said they are all time adverbials, they you are correct, well done! </a:t>
            </a:r>
          </a:p>
          <a:p>
            <a:endParaRPr lang="en-GB" dirty="0">
              <a:latin typeface="Letter-join 40" panose="02000805000000020003" pitchFamily="50" charset="0"/>
            </a:endParaRPr>
          </a:p>
          <a:p>
            <a:r>
              <a:rPr lang="en-GB" dirty="0">
                <a:latin typeface="Letter-join 40" panose="02000805000000020003" pitchFamily="50" charset="0"/>
              </a:rPr>
              <a:t>In your second ideas box, jot down some suitable time adverbials that we could use to talk about the events from the night before. </a:t>
            </a:r>
          </a:p>
          <a:p>
            <a:endParaRPr lang="en-GB" dirty="0">
              <a:latin typeface="Letter-join 40" panose="02000805000000020003" pitchFamily="50" charset="0"/>
            </a:endParaRPr>
          </a:p>
          <a:p>
            <a:r>
              <a:rPr lang="en-GB" dirty="0">
                <a:latin typeface="Letter-join 40" panose="02000805000000020003" pitchFamily="50" charset="0"/>
              </a:rPr>
              <a:t>Share our ideas and magpie any good ones. </a:t>
            </a:r>
          </a:p>
        </p:txBody>
      </p:sp>
    </p:spTree>
    <p:extLst>
      <p:ext uri="{BB962C8B-B14F-4D97-AF65-F5344CB8AC3E}">
        <p14:creationId xmlns:p14="http://schemas.microsoft.com/office/powerpoint/2010/main" val="18039117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DC88-765F-4E99-80F0-1061A3A46B21}"/>
              </a:ext>
            </a:extLst>
          </p:cNvPr>
          <p:cNvSpPr>
            <a:spLocks noGrp="1"/>
          </p:cNvSpPr>
          <p:nvPr>
            <p:ph type="title"/>
          </p:nvPr>
        </p:nvSpPr>
        <p:spPr>
          <a:xfrm>
            <a:off x="1981201" y="857250"/>
            <a:ext cx="8340635" cy="979476"/>
          </a:xfrm>
        </p:spPr>
        <p:txBody>
          <a:bodyPr>
            <a:normAutofit/>
          </a:bodyPr>
          <a:lstStyle/>
          <a:p>
            <a:r>
              <a:rPr lang="en-GB" sz="3000" dirty="0">
                <a:latin typeface="HfW cursive" panose="00000500000000000000" pitchFamily="2" charset="0"/>
              </a:rPr>
              <a:t>Sentence 2 - </a:t>
            </a:r>
          </a:p>
        </p:txBody>
      </p:sp>
      <p:sp>
        <p:nvSpPr>
          <p:cNvPr id="6" name="Content Placeholder 2">
            <a:extLst>
              <a:ext uri="{FF2B5EF4-FFF2-40B4-BE49-F238E27FC236}">
                <a16:creationId xmlns:a16="http://schemas.microsoft.com/office/drawing/2014/main" id="{2EF4322C-DF7A-4259-A821-B9C9A447C1E3}"/>
              </a:ext>
            </a:extLst>
          </p:cNvPr>
          <p:cNvSpPr>
            <a:spLocks noGrp="1"/>
          </p:cNvSpPr>
          <p:nvPr>
            <p:ph idx="1"/>
          </p:nvPr>
        </p:nvSpPr>
        <p:spPr>
          <a:xfrm>
            <a:off x="4679906" y="1714093"/>
            <a:ext cx="2943225" cy="515573"/>
          </a:xfrm>
        </p:spPr>
        <p:txBody>
          <a:bodyPr>
            <a:noAutofit/>
          </a:bodyPr>
          <a:lstStyle/>
          <a:p>
            <a:pPr marL="0" indent="0">
              <a:buNone/>
            </a:pPr>
            <a:r>
              <a:rPr lang="en-GB" sz="2700" dirty="0">
                <a:latin typeface="HfW cursive" panose="00000500000000000000" pitchFamily="2" charset="0"/>
              </a:rPr>
              <a:t>Our class model </a:t>
            </a:r>
          </a:p>
        </p:txBody>
      </p:sp>
      <p:cxnSp>
        <p:nvCxnSpPr>
          <p:cNvPr id="4" name="Straight Connector 3"/>
          <p:cNvCxnSpPr/>
          <p:nvPr/>
        </p:nvCxnSpPr>
        <p:spPr>
          <a:xfrm>
            <a:off x="1981201" y="2843213"/>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981201" y="3500438"/>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038351" y="4086225"/>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038351" y="4686300"/>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038351" y="5272088"/>
            <a:ext cx="8029575"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9991817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14EDD-D87C-4E55-BDAB-4CC2D511E0D7}"/>
              </a:ext>
            </a:extLst>
          </p:cNvPr>
          <p:cNvSpPr>
            <a:spLocks noGrp="1"/>
          </p:cNvSpPr>
          <p:nvPr>
            <p:ph type="title"/>
          </p:nvPr>
        </p:nvSpPr>
        <p:spPr>
          <a:xfrm>
            <a:off x="838200" y="365126"/>
            <a:ext cx="10515600" cy="1035658"/>
          </a:xfrm>
        </p:spPr>
        <p:txBody>
          <a:bodyPr>
            <a:normAutofit fontScale="90000"/>
          </a:bodyPr>
          <a:lstStyle/>
          <a:p>
            <a:r>
              <a:rPr lang="en-GB" dirty="0">
                <a:latin typeface="Letter-join 40" panose="02000805000000020003" pitchFamily="50" charset="0"/>
              </a:rPr>
              <a:t>Sentence stacker 3- The suffix –</a:t>
            </a:r>
            <a:r>
              <a:rPr lang="en-GB" dirty="0" err="1">
                <a:latin typeface="Letter-join 40" panose="02000805000000020003" pitchFamily="50" charset="0"/>
              </a:rPr>
              <a:t>sion</a:t>
            </a:r>
            <a:r>
              <a:rPr lang="en-GB" dirty="0">
                <a:latin typeface="Letter-join 40" panose="02000805000000020003" pitchFamily="50" charset="0"/>
              </a:rPr>
              <a:t>  </a:t>
            </a:r>
          </a:p>
        </p:txBody>
      </p:sp>
      <p:sp>
        <p:nvSpPr>
          <p:cNvPr id="3" name="Content Placeholder 2">
            <a:extLst>
              <a:ext uri="{FF2B5EF4-FFF2-40B4-BE49-F238E27FC236}">
                <a16:creationId xmlns:a16="http://schemas.microsoft.com/office/drawing/2014/main" id="{FDD0C9AE-50D7-4128-A4E7-537FE6F386E9}"/>
              </a:ext>
            </a:extLst>
          </p:cNvPr>
          <p:cNvSpPr>
            <a:spLocks noGrp="1"/>
          </p:cNvSpPr>
          <p:nvPr>
            <p:ph idx="1"/>
          </p:nvPr>
        </p:nvSpPr>
        <p:spPr/>
        <p:txBody>
          <a:bodyPr/>
          <a:lstStyle/>
          <a:p>
            <a:pPr algn="l"/>
            <a:r>
              <a:rPr lang="en-GB" b="0" i="0" dirty="0">
                <a:solidFill>
                  <a:srgbClr val="231F20"/>
                </a:solidFill>
                <a:effectLst/>
                <a:latin typeface="Letter-join 40" panose="02000805000000020003" pitchFamily="50" charset="0"/>
              </a:rPr>
              <a:t>The 'shun' sound at the end of a word is often spelt -</a:t>
            </a:r>
            <a:r>
              <a:rPr lang="en-GB" b="0" i="0" dirty="0" err="1">
                <a:solidFill>
                  <a:srgbClr val="231F20"/>
                </a:solidFill>
                <a:effectLst/>
                <a:latin typeface="Letter-join 40" panose="02000805000000020003" pitchFamily="50" charset="0"/>
              </a:rPr>
              <a:t>sion</a:t>
            </a:r>
            <a:r>
              <a:rPr lang="en-GB" b="0" i="0" dirty="0">
                <a:solidFill>
                  <a:srgbClr val="231F20"/>
                </a:solidFill>
                <a:effectLst/>
                <a:latin typeface="Letter-join 40" panose="02000805000000020003" pitchFamily="50" charset="0"/>
              </a:rPr>
              <a:t>.</a:t>
            </a:r>
          </a:p>
          <a:p>
            <a:pPr algn="l"/>
            <a:r>
              <a:rPr lang="en-GB" b="1" i="0" dirty="0">
                <a:solidFill>
                  <a:srgbClr val="231F20"/>
                </a:solidFill>
                <a:effectLst/>
                <a:latin typeface="Letter-join 40" panose="02000805000000020003" pitchFamily="50" charset="0"/>
              </a:rPr>
              <a:t>Look out for words that are spelt with '</a:t>
            </a:r>
            <a:r>
              <a:rPr lang="en-GB" b="1" i="0" dirty="0" err="1">
                <a:solidFill>
                  <a:srgbClr val="231F20"/>
                </a:solidFill>
                <a:effectLst/>
                <a:latin typeface="Letter-join 40" panose="02000805000000020003" pitchFamily="50" charset="0"/>
              </a:rPr>
              <a:t>sion</a:t>
            </a:r>
            <a:r>
              <a:rPr lang="en-GB" b="1" i="0" dirty="0">
                <a:solidFill>
                  <a:srgbClr val="231F20"/>
                </a:solidFill>
                <a:effectLst/>
                <a:latin typeface="Letter-join 40" panose="02000805000000020003" pitchFamily="50" charset="0"/>
              </a:rPr>
              <a:t>' at the end.</a:t>
            </a:r>
            <a:endParaRPr lang="en-GB" b="0" i="0" dirty="0">
              <a:solidFill>
                <a:srgbClr val="231F20"/>
              </a:solidFill>
              <a:effectLst/>
              <a:latin typeface="Letter-join 40" panose="02000805000000020003" pitchFamily="50" charset="0"/>
            </a:endParaRPr>
          </a:p>
          <a:p>
            <a:pPr algn="l">
              <a:buFont typeface="Arial" panose="020B0604020202020204" pitchFamily="34" charset="0"/>
              <a:buChar char="•"/>
            </a:pPr>
            <a:r>
              <a:rPr lang="en-GB" b="0" i="0" dirty="0">
                <a:solidFill>
                  <a:srgbClr val="231F20"/>
                </a:solidFill>
                <a:effectLst/>
                <a:latin typeface="Letter-join 40" panose="02000805000000020003" pitchFamily="50" charset="0"/>
              </a:rPr>
              <a:t>Invasion</a:t>
            </a:r>
          </a:p>
          <a:p>
            <a:pPr algn="l">
              <a:buFont typeface="Arial" panose="020B0604020202020204" pitchFamily="34" charset="0"/>
              <a:buChar char="•"/>
            </a:pPr>
            <a:r>
              <a:rPr lang="en-GB" b="0" i="0" dirty="0">
                <a:solidFill>
                  <a:srgbClr val="231F20"/>
                </a:solidFill>
                <a:effectLst/>
                <a:latin typeface="Letter-join 40" panose="02000805000000020003" pitchFamily="50" charset="0"/>
              </a:rPr>
              <a:t>Division</a:t>
            </a:r>
          </a:p>
          <a:p>
            <a:pPr algn="l">
              <a:buFont typeface="Arial" panose="020B0604020202020204" pitchFamily="34" charset="0"/>
              <a:buChar char="•"/>
            </a:pPr>
            <a:r>
              <a:rPr lang="en-GB" b="0" i="0" dirty="0">
                <a:solidFill>
                  <a:srgbClr val="231F20"/>
                </a:solidFill>
                <a:effectLst/>
                <a:latin typeface="Letter-join 40" panose="02000805000000020003" pitchFamily="50" charset="0"/>
              </a:rPr>
              <a:t>Confusion</a:t>
            </a:r>
          </a:p>
          <a:p>
            <a:pPr algn="l">
              <a:buFont typeface="Arial" panose="020B0604020202020204" pitchFamily="34" charset="0"/>
              <a:buChar char="•"/>
            </a:pPr>
            <a:r>
              <a:rPr lang="en-GB" b="0" i="0" dirty="0">
                <a:solidFill>
                  <a:srgbClr val="231F20"/>
                </a:solidFill>
                <a:effectLst/>
                <a:latin typeface="Letter-join 40" panose="02000805000000020003" pitchFamily="50" charset="0"/>
              </a:rPr>
              <a:t>Television</a:t>
            </a:r>
          </a:p>
          <a:p>
            <a:pPr algn="l"/>
            <a:r>
              <a:rPr lang="en-GB" b="0" i="0" dirty="0">
                <a:solidFill>
                  <a:srgbClr val="231F20"/>
                </a:solidFill>
                <a:effectLst/>
                <a:latin typeface="Letter-join 40" panose="02000805000000020003" pitchFamily="50" charset="0"/>
              </a:rPr>
              <a:t>Can you think of any more?</a:t>
            </a:r>
          </a:p>
          <a:p>
            <a:endParaRPr lang="en-GB" dirty="0"/>
          </a:p>
        </p:txBody>
      </p:sp>
    </p:spTree>
    <p:extLst>
      <p:ext uri="{BB962C8B-B14F-4D97-AF65-F5344CB8AC3E}">
        <p14:creationId xmlns:p14="http://schemas.microsoft.com/office/powerpoint/2010/main" val="9059415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C48FA-F71D-4671-A3AA-D2F86FEA0B60}"/>
              </a:ext>
            </a:extLst>
          </p:cNvPr>
          <p:cNvSpPr>
            <a:spLocks noGrp="1"/>
          </p:cNvSpPr>
          <p:nvPr>
            <p:ph type="title"/>
          </p:nvPr>
        </p:nvSpPr>
        <p:spPr/>
        <p:txBody>
          <a:bodyPr/>
          <a:lstStyle/>
          <a:p>
            <a:r>
              <a:rPr lang="en-GB" dirty="0">
                <a:latin typeface="Letter-join 40" panose="02000805000000020003" pitchFamily="50" charset="0"/>
              </a:rPr>
              <a:t>Spelling task! </a:t>
            </a:r>
          </a:p>
        </p:txBody>
      </p:sp>
      <p:sp>
        <p:nvSpPr>
          <p:cNvPr id="3" name="Content Placeholder 2">
            <a:extLst>
              <a:ext uri="{FF2B5EF4-FFF2-40B4-BE49-F238E27FC236}">
                <a16:creationId xmlns:a16="http://schemas.microsoft.com/office/drawing/2014/main" id="{BA6192E0-8923-4C7B-BD76-65A96B5B8B21}"/>
              </a:ext>
            </a:extLst>
          </p:cNvPr>
          <p:cNvSpPr>
            <a:spLocks noGrp="1"/>
          </p:cNvSpPr>
          <p:nvPr>
            <p:ph idx="1"/>
          </p:nvPr>
        </p:nvSpPr>
        <p:spPr/>
        <p:txBody>
          <a:bodyPr>
            <a:normAutofit fontScale="92500" lnSpcReduction="10000"/>
          </a:bodyPr>
          <a:lstStyle/>
          <a:p>
            <a:r>
              <a:rPr lang="en-GB" dirty="0">
                <a:latin typeface="Letter-join 40" panose="02000805000000020003" pitchFamily="50" charset="0"/>
              </a:rPr>
              <a:t>Look at these words below. </a:t>
            </a:r>
          </a:p>
          <a:p>
            <a:r>
              <a:rPr lang="en-GB" dirty="0">
                <a:latin typeface="Letter-join 40" panose="02000805000000020003" pitchFamily="50" charset="0"/>
              </a:rPr>
              <a:t>Some are spelled incorrectly. </a:t>
            </a:r>
          </a:p>
          <a:p>
            <a:r>
              <a:rPr lang="en-GB" dirty="0">
                <a:latin typeface="Letter-join 40" panose="02000805000000020003" pitchFamily="50" charset="0"/>
              </a:rPr>
              <a:t>You need to identify them and spell them correctly in your third ideas box. </a:t>
            </a:r>
          </a:p>
          <a:p>
            <a:endParaRPr lang="en-GB" dirty="0">
              <a:latin typeface="Letter-join 40" panose="02000805000000020003" pitchFamily="50" charset="0"/>
            </a:endParaRPr>
          </a:p>
          <a:p>
            <a:r>
              <a:rPr lang="en-GB" dirty="0" err="1">
                <a:latin typeface="Letter-join 40" panose="02000805000000020003" pitchFamily="50" charset="0"/>
              </a:rPr>
              <a:t>Aggresshun</a:t>
            </a:r>
            <a:r>
              <a:rPr lang="en-GB" dirty="0">
                <a:latin typeface="Letter-join 40" panose="02000805000000020003" pitchFamily="50" charset="0"/>
              </a:rPr>
              <a:t> </a:t>
            </a:r>
          </a:p>
          <a:p>
            <a:r>
              <a:rPr lang="en-GB" dirty="0">
                <a:latin typeface="Letter-join 40" panose="02000805000000020003" pitchFamily="50" charset="0"/>
              </a:rPr>
              <a:t>Conclusion </a:t>
            </a:r>
          </a:p>
          <a:p>
            <a:r>
              <a:rPr lang="en-GB" dirty="0" err="1">
                <a:latin typeface="Letter-join 40" panose="02000805000000020003" pitchFamily="50" charset="0"/>
              </a:rPr>
              <a:t>Obsesshun</a:t>
            </a:r>
            <a:r>
              <a:rPr lang="en-GB" dirty="0">
                <a:latin typeface="Letter-join 40" panose="02000805000000020003" pitchFamily="50" charset="0"/>
              </a:rPr>
              <a:t> </a:t>
            </a:r>
          </a:p>
          <a:p>
            <a:r>
              <a:rPr lang="en-GB" dirty="0" err="1">
                <a:latin typeface="Letter-join 40" panose="02000805000000020003" pitchFamily="50" charset="0"/>
              </a:rPr>
              <a:t>Televishun</a:t>
            </a:r>
            <a:r>
              <a:rPr lang="en-GB" dirty="0">
                <a:latin typeface="Letter-join 40" panose="02000805000000020003" pitchFamily="50" charset="0"/>
              </a:rPr>
              <a:t> </a:t>
            </a:r>
          </a:p>
          <a:p>
            <a:r>
              <a:rPr lang="en-GB" dirty="0">
                <a:latin typeface="Letter-join 40" panose="02000805000000020003" pitchFamily="50" charset="0"/>
              </a:rPr>
              <a:t>Revision </a:t>
            </a:r>
          </a:p>
        </p:txBody>
      </p:sp>
    </p:spTree>
    <p:extLst>
      <p:ext uri="{BB962C8B-B14F-4D97-AF65-F5344CB8AC3E}">
        <p14:creationId xmlns:p14="http://schemas.microsoft.com/office/powerpoint/2010/main" val="9459005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8DC88-765F-4E99-80F0-1061A3A46B21}"/>
              </a:ext>
            </a:extLst>
          </p:cNvPr>
          <p:cNvSpPr>
            <a:spLocks noGrp="1"/>
          </p:cNvSpPr>
          <p:nvPr>
            <p:ph type="title"/>
          </p:nvPr>
        </p:nvSpPr>
        <p:spPr>
          <a:xfrm>
            <a:off x="1981201" y="857250"/>
            <a:ext cx="8340635" cy="979476"/>
          </a:xfrm>
        </p:spPr>
        <p:txBody>
          <a:bodyPr>
            <a:normAutofit/>
          </a:bodyPr>
          <a:lstStyle/>
          <a:p>
            <a:r>
              <a:rPr lang="en-GB" sz="3000" dirty="0">
                <a:latin typeface="HfW cursive" panose="00000500000000000000" pitchFamily="2" charset="0"/>
              </a:rPr>
              <a:t>Sentence 3 - </a:t>
            </a:r>
          </a:p>
        </p:txBody>
      </p:sp>
      <p:sp>
        <p:nvSpPr>
          <p:cNvPr id="6" name="Content Placeholder 2">
            <a:extLst>
              <a:ext uri="{FF2B5EF4-FFF2-40B4-BE49-F238E27FC236}">
                <a16:creationId xmlns:a16="http://schemas.microsoft.com/office/drawing/2014/main" id="{2EF4322C-DF7A-4259-A821-B9C9A447C1E3}"/>
              </a:ext>
            </a:extLst>
          </p:cNvPr>
          <p:cNvSpPr>
            <a:spLocks noGrp="1"/>
          </p:cNvSpPr>
          <p:nvPr>
            <p:ph idx="1"/>
          </p:nvPr>
        </p:nvSpPr>
        <p:spPr>
          <a:xfrm>
            <a:off x="4679906" y="1714093"/>
            <a:ext cx="2943225" cy="515573"/>
          </a:xfrm>
        </p:spPr>
        <p:txBody>
          <a:bodyPr>
            <a:noAutofit/>
          </a:bodyPr>
          <a:lstStyle/>
          <a:p>
            <a:pPr marL="0" indent="0">
              <a:buNone/>
            </a:pPr>
            <a:r>
              <a:rPr lang="en-GB" sz="2700" dirty="0">
                <a:latin typeface="HfW cursive" panose="00000500000000000000" pitchFamily="2" charset="0"/>
              </a:rPr>
              <a:t>Our class model </a:t>
            </a:r>
          </a:p>
        </p:txBody>
      </p:sp>
      <p:cxnSp>
        <p:nvCxnSpPr>
          <p:cNvPr id="4" name="Straight Connector 3"/>
          <p:cNvCxnSpPr/>
          <p:nvPr/>
        </p:nvCxnSpPr>
        <p:spPr>
          <a:xfrm>
            <a:off x="1981201" y="2843213"/>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1981201" y="3500438"/>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2038351" y="4086225"/>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9" name="Straight Connector 8"/>
          <p:cNvCxnSpPr/>
          <p:nvPr/>
        </p:nvCxnSpPr>
        <p:spPr>
          <a:xfrm>
            <a:off x="2038351" y="4686300"/>
            <a:ext cx="8029575" cy="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p:nvPr/>
        </p:nvCxnSpPr>
        <p:spPr>
          <a:xfrm>
            <a:off x="2038351" y="5272088"/>
            <a:ext cx="8029575"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301126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DD502-13DC-4F88-A58A-248D6DA73E95}"/>
              </a:ext>
            </a:extLst>
          </p:cNvPr>
          <p:cNvSpPr>
            <a:spLocks noGrp="1"/>
          </p:cNvSpPr>
          <p:nvPr>
            <p:ph type="title"/>
          </p:nvPr>
        </p:nvSpPr>
        <p:spPr/>
        <p:txBody>
          <a:bodyPr/>
          <a:lstStyle/>
          <a:p>
            <a:r>
              <a:rPr lang="en-GB" dirty="0">
                <a:latin typeface="Letter-join 40" panose="02000805000000020003" pitchFamily="50" charset="0"/>
              </a:rPr>
              <a:t>Lesson 8 – Writing your expert witness account </a:t>
            </a:r>
          </a:p>
        </p:txBody>
      </p:sp>
      <p:sp>
        <p:nvSpPr>
          <p:cNvPr id="3" name="Content Placeholder 2">
            <a:extLst>
              <a:ext uri="{FF2B5EF4-FFF2-40B4-BE49-F238E27FC236}">
                <a16:creationId xmlns:a16="http://schemas.microsoft.com/office/drawing/2014/main" id="{01865373-FEED-4ED3-A1B2-F7D86E4B8964}"/>
              </a:ext>
            </a:extLst>
          </p:cNvPr>
          <p:cNvSpPr>
            <a:spLocks noGrp="1"/>
          </p:cNvSpPr>
          <p:nvPr>
            <p:ph idx="1"/>
          </p:nvPr>
        </p:nvSpPr>
        <p:spPr/>
        <p:txBody>
          <a:bodyPr>
            <a:normAutofit lnSpcReduction="10000"/>
          </a:bodyPr>
          <a:lstStyle/>
          <a:p>
            <a:r>
              <a:rPr lang="en-GB" dirty="0">
                <a:latin typeface="Letter-join 40" panose="02000805000000020003" pitchFamily="50" charset="0"/>
              </a:rPr>
              <a:t>Look back at the timeline of events. You can choose where you were on Tuesday night (the night of the flying frogs). </a:t>
            </a:r>
          </a:p>
          <a:p>
            <a:endParaRPr lang="en-GB" dirty="0">
              <a:latin typeface="Letter-join 40" panose="02000805000000020003" pitchFamily="50" charset="0"/>
            </a:endParaRPr>
          </a:p>
          <a:p>
            <a:r>
              <a:rPr lang="en-GB" dirty="0">
                <a:latin typeface="Letter-join 40" panose="02000805000000020003" pitchFamily="50" charset="0"/>
              </a:rPr>
              <a:t>You will write an expert witness account of what you saw, in a similar style to the witness accounts we have written in our sentence stacker lessons. </a:t>
            </a:r>
          </a:p>
          <a:p>
            <a:endParaRPr lang="en-GB" dirty="0">
              <a:latin typeface="Letter-join 40" panose="02000805000000020003" pitchFamily="50" charset="0"/>
            </a:endParaRPr>
          </a:p>
          <a:p>
            <a:r>
              <a:rPr lang="en-GB" dirty="0">
                <a:latin typeface="Letter-join 40" panose="02000805000000020003" pitchFamily="50" charset="0"/>
              </a:rPr>
              <a:t>Start by planning these aspects ready for your account; </a:t>
            </a:r>
          </a:p>
        </p:txBody>
      </p:sp>
    </p:spTree>
    <p:extLst>
      <p:ext uri="{BB962C8B-B14F-4D97-AF65-F5344CB8AC3E}">
        <p14:creationId xmlns:p14="http://schemas.microsoft.com/office/powerpoint/2010/main" val="425291162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A604F-7323-4261-B815-0028B6D06907}"/>
              </a:ext>
            </a:extLst>
          </p:cNvPr>
          <p:cNvSpPr>
            <a:spLocks noGrp="1"/>
          </p:cNvSpPr>
          <p:nvPr>
            <p:ph type="title"/>
          </p:nvPr>
        </p:nvSpPr>
        <p:spPr/>
        <p:txBody>
          <a:bodyPr>
            <a:normAutofit/>
          </a:bodyPr>
          <a:lstStyle/>
          <a:p>
            <a:r>
              <a:rPr lang="en-GB" sz="3200" dirty="0">
                <a:latin typeface="Letter-join 40" panose="02000805000000020003" pitchFamily="50" charset="0"/>
              </a:rPr>
              <a:t>Choose where you were and jot down the answers to these questions. </a:t>
            </a:r>
          </a:p>
        </p:txBody>
      </p:sp>
      <p:sp>
        <p:nvSpPr>
          <p:cNvPr id="3" name="Content Placeholder 2">
            <a:extLst>
              <a:ext uri="{FF2B5EF4-FFF2-40B4-BE49-F238E27FC236}">
                <a16:creationId xmlns:a16="http://schemas.microsoft.com/office/drawing/2014/main" id="{E8E7C8FA-BD99-4192-9CC9-00EAF6F2EB51}"/>
              </a:ext>
            </a:extLst>
          </p:cNvPr>
          <p:cNvSpPr>
            <a:spLocks noGrp="1"/>
          </p:cNvSpPr>
          <p:nvPr>
            <p:ph idx="1"/>
          </p:nvPr>
        </p:nvSpPr>
        <p:spPr/>
        <p:txBody>
          <a:bodyPr/>
          <a:lstStyle/>
          <a:p>
            <a:pPr>
              <a:buNone/>
            </a:pPr>
            <a:r>
              <a:rPr lang="en-GB" altLang="en-US" sz="2800" dirty="0">
                <a:latin typeface="Letter-join 40" panose="02000805000000020003" pitchFamily="50" charset="0"/>
              </a:rPr>
              <a:t>An eye-witness account aims to give key information relating to an event. It discusses and answers key questions:</a:t>
            </a:r>
          </a:p>
          <a:p>
            <a:pPr marL="514350" indent="-514350">
              <a:buFont typeface="Wingdings" panose="05000000000000000000" pitchFamily="2" charset="2"/>
              <a:buChar char="ü"/>
            </a:pPr>
            <a:r>
              <a:rPr lang="en-GB" altLang="en-US" sz="2800" dirty="0">
                <a:latin typeface="Letter-join 40" panose="02000805000000020003" pitchFamily="50" charset="0"/>
              </a:rPr>
              <a:t>when?</a:t>
            </a:r>
          </a:p>
          <a:p>
            <a:pPr marL="514350" indent="-514350">
              <a:buFont typeface="Wingdings" panose="05000000000000000000" pitchFamily="2" charset="2"/>
              <a:buChar char="ü"/>
            </a:pPr>
            <a:r>
              <a:rPr lang="en-GB" altLang="en-US" sz="2800" dirty="0">
                <a:latin typeface="Letter-join 40" panose="02000805000000020003" pitchFamily="50" charset="0"/>
              </a:rPr>
              <a:t>where?</a:t>
            </a:r>
          </a:p>
          <a:p>
            <a:pPr marL="514350" indent="-514350">
              <a:buFont typeface="Wingdings" panose="05000000000000000000" pitchFamily="2" charset="2"/>
              <a:buChar char="ü"/>
            </a:pPr>
            <a:r>
              <a:rPr lang="en-GB" altLang="en-US" sz="2800" dirty="0">
                <a:latin typeface="Letter-join 40" panose="02000805000000020003" pitchFamily="50" charset="0"/>
              </a:rPr>
              <a:t>who?</a:t>
            </a:r>
          </a:p>
          <a:p>
            <a:pPr marL="514350" indent="-514350">
              <a:buFont typeface="Wingdings" panose="05000000000000000000" pitchFamily="2" charset="2"/>
              <a:buChar char="ü"/>
            </a:pPr>
            <a:r>
              <a:rPr lang="en-GB" altLang="en-US" sz="2800" dirty="0">
                <a:latin typeface="Letter-join 40" panose="02000805000000020003" pitchFamily="50" charset="0"/>
              </a:rPr>
              <a:t>how?</a:t>
            </a:r>
          </a:p>
          <a:p>
            <a:pPr marL="514350" indent="-514350">
              <a:buFont typeface="Wingdings" panose="05000000000000000000" pitchFamily="2" charset="2"/>
              <a:buChar char="ü"/>
            </a:pPr>
            <a:r>
              <a:rPr lang="en-GB" altLang="en-US" sz="2800" dirty="0">
                <a:latin typeface="Letter-join 40" panose="02000805000000020003" pitchFamily="50" charset="0"/>
              </a:rPr>
              <a:t>what? (Flying frogs)</a:t>
            </a:r>
          </a:p>
          <a:p>
            <a:endParaRPr lang="en-GB" dirty="0"/>
          </a:p>
        </p:txBody>
      </p:sp>
    </p:spTree>
    <p:extLst>
      <p:ext uri="{BB962C8B-B14F-4D97-AF65-F5344CB8AC3E}">
        <p14:creationId xmlns:p14="http://schemas.microsoft.com/office/powerpoint/2010/main" val="34867518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610BC-89A2-4304-A0CB-3AA461D0D35C}"/>
              </a:ext>
            </a:extLst>
          </p:cNvPr>
          <p:cNvSpPr>
            <a:spLocks noGrp="1"/>
          </p:cNvSpPr>
          <p:nvPr>
            <p:ph type="title"/>
          </p:nvPr>
        </p:nvSpPr>
        <p:spPr/>
        <p:txBody>
          <a:bodyPr/>
          <a:lstStyle/>
          <a:p>
            <a:r>
              <a:rPr lang="en-GB" dirty="0">
                <a:latin typeface="Letter-join 40" panose="02000805000000020003" pitchFamily="50" charset="0"/>
              </a:rPr>
              <a:t>Where did you witness something in the timeline of events? </a:t>
            </a:r>
          </a:p>
        </p:txBody>
      </p:sp>
      <p:pic>
        <p:nvPicPr>
          <p:cNvPr id="4" name="Content Placeholder 3">
            <a:extLst>
              <a:ext uri="{FF2B5EF4-FFF2-40B4-BE49-F238E27FC236}">
                <a16:creationId xmlns:a16="http://schemas.microsoft.com/office/drawing/2014/main" id="{2831A8E6-28ED-4474-9A22-3A09088556C5}"/>
              </a:ext>
            </a:extLst>
          </p:cNvPr>
          <p:cNvPicPr>
            <a:picLocks noGrp="1" noChangeAspect="1"/>
          </p:cNvPicPr>
          <p:nvPr>
            <p:ph idx="1"/>
          </p:nvPr>
        </p:nvPicPr>
        <p:blipFill rotWithShape="1">
          <a:blip r:embed="rId2"/>
          <a:srcRect l="662" r="1" b="1"/>
          <a:stretch/>
        </p:blipFill>
        <p:spPr>
          <a:xfrm>
            <a:off x="838200" y="2357136"/>
            <a:ext cx="10515600" cy="3288316"/>
          </a:xfrm>
          <a:prstGeom prst="rect">
            <a:avLst/>
          </a:prstGeom>
        </p:spPr>
      </p:pic>
    </p:spTree>
    <p:extLst>
      <p:ext uri="{BB962C8B-B14F-4D97-AF65-F5344CB8AC3E}">
        <p14:creationId xmlns:p14="http://schemas.microsoft.com/office/powerpoint/2010/main" val="343475864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098E2-6741-46F5-983D-620D4A3EA5D9}"/>
              </a:ext>
            </a:extLst>
          </p:cNvPr>
          <p:cNvSpPr>
            <a:spLocks noGrp="1"/>
          </p:cNvSpPr>
          <p:nvPr>
            <p:ph type="title"/>
          </p:nvPr>
        </p:nvSpPr>
        <p:spPr/>
        <p:txBody>
          <a:bodyPr/>
          <a:lstStyle/>
          <a:p>
            <a:r>
              <a:rPr lang="en-GB" dirty="0">
                <a:latin typeface="Letter-join 40" panose="02000805000000020003" pitchFamily="50" charset="0"/>
              </a:rPr>
              <a:t>Features to include </a:t>
            </a:r>
          </a:p>
        </p:txBody>
      </p:sp>
      <p:sp>
        <p:nvSpPr>
          <p:cNvPr id="3" name="Content Placeholder 2">
            <a:extLst>
              <a:ext uri="{FF2B5EF4-FFF2-40B4-BE49-F238E27FC236}">
                <a16:creationId xmlns:a16="http://schemas.microsoft.com/office/drawing/2014/main" id="{31626D22-B67D-4C07-AEC5-A8000799872F}"/>
              </a:ext>
            </a:extLst>
          </p:cNvPr>
          <p:cNvSpPr>
            <a:spLocks noGrp="1"/>
          </p:cNvSpPr>
          <p:nvPr>
            <p:ph idx="1"/>
          </p:nvPr>
        </p:nvSpPr>
        <p:spPr>
          <a:xfrm>
            <a:off x="838200" y="1468877"/>
            <a:ext cx="10515600" cy="4708086"/>
          </a:xfrm>
        </p:spPr>
        <p:txBody>
          <a:bodyPr>
            <a:normAutofit/>
          </a:bodyPr>
          <a:lstStyle/>
          <a:p>
            <a:r>
              <a:rPr lang="en-GB" dirty="0">
                <a:highlight>
                  <a:srgbClr val="FFFF00"/>
                </a:highlight>
                <a:latin typeface="Letter-join 40" panose="02000805000000020003" pitchFamily="50" charset="0"/>
              </a:rPr>
              <a:t>Embedded clauses</a:t>
            </a:r>
          </a:p>
          <a:p>
            <a:r>
              <a:rPr lang="en-GB" dirty="0">
                <a:highlight>
                  <a:srgbClr val="FFFF00"/>
                </a:highlight>
                <a:latin typeface="Letter-join 40" panose="02000805000000020003" pitchFamily="50" charset="0"/>
              </a:rPr>
              <a:t>3-ed sentences </a:t>
            </a:r>
          </a:p>
          <a:p>
            <a:r>
              <a:rPr lang="en-GB" dirty="0">
                <a:highlight>
                  <a:srgbClr val="FFFF00"/>
                </a:highlight>
                <a:latin typeface="Letter-join 40" panose="02000805000000020003" pitchFamily="50" charset="0"/>
              </a:rPr>
              <a:t>Fronted/time adverbials  </a:t>
            </a:r>
          </a:p>
          <a:p>
            <a:r>
              <a:rPr lang="en-GB" dirty="0">
                <a:highlight>
                  <a:srgbClr val="FFFF00"/>
                </a:highlight>
                <a:latin typeface="Letter-join 40" panose="02000805000000020003" pitchFamily="50" charset="0"/>
              </a:rPr>
              <a:t>Speech and correct punctuation </a:t>
            </a:r>
          </a:p>
          <a:p>
            <a:r>
              <a:rPr lang="en-GB" dirty="0">
                <a:highlight>
                  <a:srgbClr val="FFFF00"/>
                </a:highlight>
                <a:latin typeface="Letter-join 40" panose="02000805000000020003" pitchFamily="50" charset="0"/>
              </a:rPr>
              <a:t>Brackets for additional information </a:t>
            </a:r>
          </a:p>
          <a:p>
            <a:r>
              <a:rPr lang="en-GB" dirty="0">
                <a:highlight>
                  <a:srgbClr val="FFFF00"/>
                </a:highlight>
                <a:latin typeface="Letter-join 40" panose="02000805000000020003" pitchFamily="50" charset="0"/>
              </a:rPr>
              <a:t>SP3 The suffix –</a:t>
            </a:r>
            <a:r>
              <a:rPr lang="en-GB" dirty="0" err="1">
                <a:highlight>
                  <a:srgbClr val="FFFF00"/>
                </a:highlight>
                <a:latin typeface="Letter-join 40" panose="02000805000000020003" pitchFamily="50" charset="0"/>
              </a:rPr>
              <a:t>ous</a:t>
            </a:r>
            <a:endParaRPr lang="en-GB" dirty="0">
              <a:highlight>
                <a:srgbClr val="FFFF00"/>
              </a:highlight>
              <a:latin typeface="Letter-join 40" panose="02000805000000020003" pitchFamily="50" charset="0"/>
            </a:endParaRPr>
          </a:p>
          <a:p>
            <a:r>
              <a:rPr lang="en-GB" dirty="0">
                <a:highlight>
                  <a:srgbClr val="FFFF00"/>
                </a:highlight>
                <a:latin typeface="Letter-join 40" panose="02000805000000020003" pitchFamily="50" charset="0"/>
              </a:rPr>
              <a:t>Expanded noun phrases  </a:t>
            </a:r>
          </a:p>
          <a:p>
            <a:r>
              <a:rPr lang="en-GB" dirty="0">
                <a:highlight>
                  <a:srgbClr val="FFFF00"/>
                </a:highlight>
                <a:latin typeface="Letter-join 40" panose="02000805000000020003" pitchFamily="50" charset="0"/>
              </a:rPr>
              <a:t>Adverbials of time</a:t>
            </a:r>
          </a:p>
          <a:p>
            <a:r>
              <a:rPr lang="en-GB" dirty="0">
                <a:highlight>
                  <a:srgbClr val="FFFF00"/>
                </a:highlight>
                <a:latin typeface="Letter-join 40" panose="02000805000000020003" pitchFamily="50" charset="0"/>
              </a:rPr>
              <a:t>The suffix –</a:t>
            </a:r>
            <a:r>
              <a:rPr lang="en-GB" dirty="0" err="1">
                <a:highlight>
                  <a:srgbClr val="FFFF00"/>
                </a:highlight>
                <a:latin typeface="Letter-join 40" panose="02000805000000020003" pitchFamily="50" charset="0"/>
              </a:rPr>
              <a:t>sion</a:t>
            </a:r>
            <a:r>
              <a:rPr lang="en-GB" dirty="0">
                <a:highlight>
                  <a:srgbClr val="FFFF00"/>
                </a:highlight>
                <a:latin typeface="Letter-join 40" panose="02000805000000020003" pitchFamily="50" charset="0"/>
              </a:rPr>
              <a:t> </a:t>
            </a:r>
          </a:p>
          <a:p>
            <a:endParaRPr lang="en-GB" dirty="0"/>
          </a:p>
        </p:txBody>
      </p:sp>
    </p:spTree>
    <p:extLst>
      <p:ext uri="{BB962C8B-B14F-4D97-AF65-F5344CB8AC3E}">
        <p14:creationId xmlns:p14="http://schemas.microsoft.com/office/powerpoint/2010/main" val="37739665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6757D-CBC5-4F7F-A67E-599C08288029}"/>
              </a:ext>
            </a:extLst>
          </p:cNvPr>
          <p:cNvSpPr>
            <a:spLocks noGrp="1"/>
          </p:cNvSpPr>
          <p:nvPr>
            <p:ph type="title"/>
          </p:nvPr>
        </p:nvSpPr>
        <p:spPr/>
        <p:txBody>
          <a:bodyPr/>
          <a:lstStyle/>
          <a:p>
            <a:r>
              <a:rPr lang="en-GB" dirty="0">
                <a:latin typeface="Letter-join 40" panose="02000805000000020003" pitchFamily="50" charset="0"/>
              </a:rPr>
              <a:t>Lesson 9 – Complete and edit </a:t>
            </a:r>
          </a:p>
        </p:txBody>
      </p:sp>
      <p:sp>
        <p:nvSpPr>
          <p:cNvPr id="3" name="Content Placeholder 2">
            <a:extLst>
              <a:ext uri="{FF2B5EF4-FFF2-40B4-BE49-F238E27FC236}">
                <a16:creationId xmlns:a16="http://schemas.microsoft.com/office/drawing/2014/main" id="{E496570A-5619-48F2-ADD0-3A22EFABB7F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50049534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CC09061-7A68-4F06-B446-EBF75DC773F5}"/>
              </a:ext>
            </a:extLst>
          </p:cNvPr>
          <p:cNvSpPr txBox="1"/>
          <p:nvPr/>
        </p:nvSpPr>
        <p:spPr>
          <a:xfrm>
            <a:off x="57665" y="823784"/>
            <a:ext cx="12019005" cy="4880567"/>
          </a:xfrm>
          <a:prstGeom prst="rect">
            <a:avLst/>
          </a:prstGeom>
          <a:noFill/>
        </p:spPr>
        <p:txBody>
          <a:bodyPr wrap="square">
            <a:spAutoFit/>
          </a:bodyPr>
          <a:lstStyle/>
          <a:p>
            <a:pPr>
              <a:lnSpc>
                <a:spcPct val="107000"/>
              </a:lnSpc>
              <a:spcAft>
                <a:spcPts val="800"/>
              </a:spcAft>
            </a:pPr>
            <a:r>
              <a:rPr lang="en-GB" sz="1200" u="sng" dirty="0">
                <a:effectLst/>
                <a:latin typeface="Letter-join 40" panose="02000805000000020003" pitchFamily="50" charset="0"/>
                <a:ea typeface="Calibri" panose="020F0502020204030204" pitchFamily="34" charset="0"/>
                <a:cs typeface="Times New Roman" panose="02020603050405020304" pitchFamily="18" charset="0"/>
              </a:rPr>
              <a:t>Sentence stacker WAGOLL for Miss Lovely – Approaching the town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After finishing a busy shift in the local hospital, I was driving home singing to the radio. Tired, drained and overworked, I remember glancing at my clock, and it was 8:15 which meant I had 15 minutes to get home in time to watch Great British Bake Off.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Suddenly, I happened to notice that even though it was already dusk, it rapidly got a lot darker and the small amount of light that had been illuminating the car, faded fast.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Curiously, I looked up and let my eyes adjust to the sight. Initially I assumed I was confused, and I did a double take. Startled, panicked, alarmed, I hit the breaks on my car with great gusto and brought it to a halt. In that moment, just two words left my mouth: Flying frogs!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u="sng" dirty="0">
                <a:effectLst/>
                <a:latin typeface="Letter-join 40" panose="02000805000000020003" pitchFamily="50" charset="0"/>
                <a:ea typeface="Calibri" panose="020F0502020204030204" pitchFamily="34" charset="0"/>
                <a:cs typeface="Times New Roman" panose="02020603050405020304" pitchFamily="18" charset="0"/>
              </a:rPr>
              <a:t>Mr Brown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“I think I am still in shock! I can’t really explain what happened!” exclaimed Mr Brown as he rushed out to speak to our reporter.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Mr Brown claims he has spotted frogs (flying on lily pads past his kitchen window) while he was eating a snack late last night.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He was desperately trying to warn people to be cautious, curious but above all else, to take this sighting very serious! Many people have responded to these claims as humorous and ridiculous.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u="sng" dirty="0">
                <a:effectLst/>
                <a:latin typeface="Letter-join 40" panose="02000805000000020003" pitchFamily="50" charset="0"/>
                <a:ea typeface="Calibri" panose="020F0502020204030204" pitchFamily="34" charset="0"/>
                <a:cs typeface="Times New Roman" panose="02020603050405020304" pitchFamily="18" charset="0"/>
              </a:rPr>
              <a:t>Dog Chasing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It must have been almost midnight and I was about to go up the stairs to bed, however, I realised I still needed to put out the rotten, stinky bins ready for the morning.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As quick as a flash, Bruno (the dog from next door) flew passed my front garden making the strangest howling noise!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dirty="0">
                <a:effectLst/>
                <a:latin typeface="Letter-join 40" panose="02000805000000020003" pitchFamily="50" charset="0"/>
                <a:ea typeface="Calibri" panose="020F0502020204030204" pitchFamily="34" charset="0"/>
                <a:cs typeface="Times New Roman" panose="02020603050405020304" pitchFamily="18" charset="0"/>
              </a:rPr>
              <a:t>I looked over in the direction he came from, and I am absolutely certain I spotted an alien invasion!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346564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1781</TotalTime>
  <Words>3880</Words>
  <Application>Microsoft Office PowerPoint</Application>
  <PresentationFormat>Widescreen</PresentationFormat>
  <Paragraphs>360</Paragraphs>
  <Slides>59</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Arial</vt:lpstr>
      <vt:lpstr>Calibri</vt:lpstr>
      <vt:lpstr>Calibri Light</vt:lpstr>
      <vt:lpstr>HfW cursive</vt:lpstr>
      <vt:lpstr>Letter-join 40</vt:lpstr>
      <vt:lpstr>NTPreCursivefk normal</vt:lpstr>
      <vt:lpstr>Wingdings</vt:lpstr>
      <vt:lpstr>Office Theme</vt:lpstr>
      <vt:lpstr>Tuesday  By David Wiesner </vt:lpstr>
      <vt:lpstr>Your overall task for the next 2 weeks </vt:lpstr>
      <vt:lpstr>About the book </vt:lpstr>
      <vt:lpstr>PowerPoint Presentation</vt:lpstr>
      <vt:lpstr> You will now consider how these questions are answered in the WAGOLL and record them on your WAGOLL. </vt:lpstr>
      <vt:lpstr>PowerPoint Presentation</vt:lpstr>
      <vt:lpstr>Levels of formality</vt:lpstr>
      <vt:lpstr>Task 1</vt:lpstr>
      <vt:lpstr>Lesson 2 – 3_ed openers (Alan Peat)</vt:lpstr>
      <vt:lpstr>Task 1</vt:lpstr>
      <vt:lpstr>Task 2</vt:lpstr>
      <vt:lpstr>Task 3 </vt:lpstr>
      <vt:lpstr>Lesson 3 </vt:lpstr>
      <vt:lpstr>Adapted from Tuesday </vt:lpstr>
      <vt:lpstr>Lesson 3 – position, place, subject, action (Alan Peat)</vt:lpstr>
      <vt:lpstr>Task 1 &amp; 2 </vt:lpstr>
      <vt:lpstr>Task 3</vt:lpstr>
      <vt:lpstr>Task 3 Continued- Imagine you are Mrs May  </vt:lpstr>
      <vt:lpstr>Lesson 4 – Creating a timeline of events </vt:lpstr>
      <vt:lpstr>Todays task </vt:lpstr>
      <vt:lpstr>Sentence stacker Lesson 5 – Key event – Approaching the town </vt:lpstr>
      <vt:lpstr>Sentence 1- embedded clauses  </vt:lpstr>
      <vt:lpstr>Spot the embedded clause </vt:lpstr>
      <vt:lpstr>Sentence 1 - </vt:lpstr>
      <vt:lpstr>Sentence 2 – 3_ed sentences  </vt:lpstr>
      <vt:lpstr>TTYP </vt:lpstr>
      <vt:lpstr>Sentence 2 - </vt:lpstr>
      <vt:lpstr>Sentence 3 Fronted/Time adverbial  </vt:lpstr>
      <vt:lpstr>Make a note in your third ideas box of fronted adverbials that could be used for this genre of writing. Remember the time of the day that this was witnessed. </vt:lpstr>
      <vt:lpstr>Sentence 3 - </vt:lpstr>
      <vt:lpstr>Sentence stacker Lesson 6 – Key event – 11:21 pm  </vt:lpstr>
      <vt:lpstr>Lesson 6 – Sentence stacker 1 – Speech </vt:lpstr>
      <vt:lpstr>PowerPoint Presentation</vt:lpstr>
      <vt:lpstr>Your turn to try</vt:lpstr>
      <vt:lpstr>Sentence 1 - </vt:lpstr>
      <vt:lpstr>Sentence stacker 2 – using brackets for additional information </vt:lpstr>
      <vt:lpstr>PowerPoint Presentation</vt:lpstr>
      <vt:lpstr>Brackets </vt:lpstr>
      <vt:lpstr>You try </vt:lpstr>
      <vt:lpstr>Sentence 2 - </vt:lpstr>
      <vt:lpstr>Sentence stacker 3 – using the suffix –ous  </vt:lpstr>
      <vt:lpstr>Suffix –ous </vt:lpstr>
      <vt:lpstr>PowerPoint Presentation</vt:lpstr>
      <vt:lpstr>Sentence 3 - </vt:lpstr>
      <vt:lpstr>Sentence stacker Lesson 7 – Key event – Dog chasing </vt:lpstr>
      <vt:lpstr>Sentence stacker 1- Expanded noun phrases  </vt:lpstr>
      <vt:lpstr>Sentence 1 - </vt:lpstr>
      <vt:lpstr>Sentence stacker 2-Adverbials of time </vt:lpstr>
      <vt:lpstr>Which wasn’t an adverb of time? </vt:lpstr>
      <vt:lpstr>Sentence 2 - </vt:lpstr>
      <vt:lpstr>Sentence stacker 3- The suffix –sion  </vt:lpstr>
      <vt:lpstr>Spelling task! </vt:lpstr>
      <vt:lpstr>Sentence 3 - </vt:lpstr>
      <vt:lpstr>Lesson 8 – Writing your expert witness account </vt:lpstr>
      <vt:lpstr>Choose where you were and jot down the answers to these questions. </vt:lpstr>
      <vt:lpstr>Where did you witness something in the timeline of events? </vt:lpstr>
      <vt:lpstr>Features to include </vt:lpstr>
      <vt:lpstr>Lesson 9 – Complete and edit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By David Wiesner</dc:title>
  <dc:creator>Stephanie Mawdsley</dc:creator>
  <cp:lastModifiedBy>Stephanie Mawdsley</cp:lastModifiedBy>
  <cp:revision>34</cp:revision>
  <dcterms:created xsi:type="dcterms:W3CDTF">2022-03-30T08:38:58Z</dcterms:created>
  <dcterms:modified xsi:type="dcterms:W3CDTF">2022-03-31T14:22:56Z</dcterms:modified>
</cp:coreProperties>
</file>